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theme/themeOverride1.xml" ContentType="application/vnd.openxmlformats-officedocument.themeOverr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3"/>
  </p:notesMasterIdLst>
  <p:sldIdLst>
    <p:sldId id="256" r:id="rId2"/>
    <p:sldId id="276" r:id="rId3"/>
    <p:sldId id="257" r:id="rId4"/>
    <p:sldId id="258" r:id="rId5"/>
    <p:sldId id="259" r:id="rId6"/>
    <p:sldId id="260" r:id="rId7"/>
    <p:sldId id="261" r:id="rId8"/>
    <p:sldId id="262" r:id="rId9"/>
    <p:sldId id="263" r:id="rId10"/>
    <p:sldId id="265" r:id="rId11"/>
    <p:sldId id="266" r:id="rId12"/>
    <p:sldId id="274" r:id="rId13"/>
    <p:sldId id="267" r:id="rId14"/>
    <p:sldId id="277" r:id="rId15"/>
    <p:sldId id="268" r:id="rId16"/>
    <p:sldId id="269" r:id="rId17"/>
    <p:sldId id="270" r:id="rId18"/>
    <p:sldId id="271" r:id="rId19"/>
    <p:sldId id="275" r:id="rId20"/>
    <p:sldId id="280" r:id="rId21"/>
    <p:sldId id="279" r:id="rId22"/>
    <p:sldId id="281" r:id="rId23"/>
    <p:sldId id="282" r:id="rId24"/>
    <p:sldId id="283" r:id="rId25"/>
    <p:sldId id="284" r:id="rId26"/>
    <p:sldId id="285" r:id="rId27"/>
    <p:sldId id="288" r:id="rId28"/>
    <p:sldId id="286" r:id="rId29"/>
    <p:sldId id="289" r:id="rId30"/>
    <p:sldId id="287" r:id="rId31"/>
    <p:sldId id="264"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83" d="100"/>
          <a:sy n="83" d="100"/>
        </p:scale>
        <p:origin x="-1426" y="-77"/>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gif>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12503-33A0-4262-A942-380F0DB6E6E2}" type="datetimeFigureOut">
              <a:rPr lang="en-IN" smtClean="0"/>
              <a:pPr/>
              <a:t>07-09-2022</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357FA3-7D34-4A1B-9B9F-EBB653E58D9C}" type="slidenum">
              <a:rPr lang="en-IN" smtClean="0"/>
              <a:pPr/>
              <a:t>‹#›</a:t>
            </a:fld>
            <a:endParaRPr lang="en-IN"/>
          </a:p>
        </p:txBody>
      </p:sp>
    </p:spTree>
    <p:extLst>
      <p:ext uri="{BB962C8B-B14F-4D97-AF65-F5344CB8AC3E}">
        <p14:creationId xmlns:p14="http://schemas.microsoft.com/office/powerpoint/2010/main" xmlns="" val="13934552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Title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n-US"/>
              <a:t>Click to edit Master title style</a:t>
            </a:r>
          </a:p>
        </p:txBody>
      </p:sp>
      <p:cxnSp>
        <p:nvCxnSpPr>
          <p:cNvPr id="8" name="Straight Connector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fld id="{A218A0A2-7D47-4F90-BF7A-23A60D42AF31}" type="datetime1">
              <a:rPr lang="en-US" smtClean="0"/>
              <a:pPr/>
              <a:t>9/7/2022</a:t>
            </a:fld>
            <a:endParaRPr lang="en-US"/>
          </a:p>
        </p:txBody>
      </p:sp>
      <p:sp>
        <p:nvSpPr>
          <p:cNvPr id="16" name="Slide Number Placeholder 15"/>
          <p:cNvSpPr>
            <a:spLocks noGrp="1"/>
          </p:cNvSpPr>
          <p:nvPr>
            <p:ph type="sldNum" sz="quarter" idx="11"/>
          </p:nvPr>
        </p:nvSpPr>
        <p:spPr/>
        <p:txBody>
          <a:bodyPr/>
          <a:lstStyle/>
          <a:p>
            <a:fld id="{85163004-F3CC-4E3C-ABAD-E17C0A2039EA}" type="slidenum">
              <a:rPr lang="en-US" smtClean="0"/>
              <a:pPr/>
              <a:t>‹#›</a:t>
            </a:fld>
            <a:endParaRPr lang="en-US"/>
          </a:p>
        </p:txBody>
      </p:sp>
      <p:sp>
        <p:nvSpPr>
          <p:cNvPr id="17" name="Footer Placeholder 16"/>
          <p:cNvSpPr>
            <a:spLocks noGrp="1"/>
          </p:cNvSpPr>
          <p:nvPr>
            <p:ph type="ftr" sz="quarter" idx="12"/>
          </p:nvPr>
        </p:nvSpPr>
        <p:spPr/>
        <p:txBody>
          <a:bodyPr/>
          <a:lstStyle/>
          <a:p>
            <a:r>
              <a:rPr lang="en-US"/>
              <a:t>Canteen Queue Management - 3rd year, 2nd sem - Mini Project</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2B077A1-9055-4533-8A4F-000D881AF20A}" type="datetime1">
              <a:rPr lang="en-US" smtClean="0"/>
              <a:pPr/>
              <a:t>9/7/2022</a:t>
            </a:fld>
            <a:endParaRPr lang="en-US"/>
          </a:p>
        </p:txBody>
      </p:sp>
      <p:sp>
        <p:nvSpPr>
          <p:cNvPr id="5" name="Footer Placeholder 4"/>
          <p:cNvSpPr>
            <a:spLocks noGrp="1"/>
          </p:cNvSpPr>
          <p:nvPr>
            <p:ph type="ftr" sz="quarter" idx="11"/>
          </p:nvPr>
        </p:nvSpPr>
        <p:spPr/>
        <p:txBody>
          <a:bodyPr/>
          <a:lstStyle/>
          <a:p>
            <a:r>
              <a:rPr lang="en-US"/>
              <a:t>Canteen Queue Management - 3rd year, 2nd sem - Mini Project</a:t>
            </a:r>
          </a:p>
        </p:txBody>
      </p:sp>
      <p:sp>
        <p:nvSpPr>
          <p:cNvPr id="6" name="Slide Number Placeholder 5"/>
          <p:cNvSpPr>
            <a:spLocks noGrp="1"/>
          </p:cNvSpPr>
          <p:nvPr>
            <p:ph type="sldNum" sz="quarter" idx="12"/>
          </p:nvPr>
        </p:nvSpPr>
        <p:spPr/>
        <p:txBody>
          <a:bodyPr/>
          <a:lstStyle/>
          <a:p>
            <a:fld id="{85163004-F3CC-4E3C-ABAD-E17C0A2039E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C53EBF83-8434-48A2-8500-CE1279AE8DA5}" type="datetime1">
              <a:rPr lang="en-US" smtClean="0"/>
              <a:pPr/>
              <a:t>9/7/2022</a:t>
            </a:fld>
            <a:endParaRPr lang="en-US"/>
          </a:p>
        </p:txBody>
      </p:sp>
      <p:sp>
        <p:nvSpPr>
          <p:cNvPr id="5" name="Footer Placeholder 4"/>
          <p:cNvSpPr>
            <a:spLocks noGrp="1"/>
          </p:cNvSpPr>
          <p:nvPr>
            <p:ph type="ftr" sz="quarter" idx="11"/>
          </p:nvPr>
        </p:nvSpPr>
        <p:spPr/>
        <p:txBody>
          <a:bodyPr/>
          <a:lstStyle/>
          <a:p>
            <a:r>
              <a:rPr lang="en-US"/>
              <a:t>Canteen Queue Management - 3rd year, 2nd sem - Mini Project</a:t>
            </a:r>
          </a:p>
        </p:txBody>
      </p:sp>
      <p:sp>
        <p:nvSpPr>
          <p:cNvPr id="6" name="Slide Number Placeholder 5"/>
          <p:cNvSpPr>
            <a:spLocks noGrp="1"/>
          </p:cNvSpPr>
          <p:nvPr>
            <p:ph type="sldNum" sz="quarter" idx="12"/>
          </p:nvPr>
        </p:nvSpPr>
        <p:spPr/>
        <p:txBody>
          <a:bodyPr/>
          <a:lstStyle/>
          <a:p>
            <a:fld id="{85163004-F3CC-4E3C-ABAD-E17C0A2039E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524000"/>
            <a:ext cx="8229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4" name="Date Placeholder 13"/>
          <p:cNvSpPr>
            <a:spLocks noGrp="1"/>
          </p:cNvSpPr>
          <p:nvPr>
            <p:ph type="dt" sz="half" idx="14"/>
          </p:nvPr>
        </p:nvSpPr>
        <p:spPr/>
        <p:txBody>
          <a:bodyPr/>
          <a:lstStyle/>
          <a:p>
            <a:fld id="{1E36FF7A-4E4D-47E6-9C56-63F909E39EBF}" type="datetime1">
              <a:rPr lang="en-US" smtClean="0"/>
              <a:pPr/>
              <a:t>9/7/2022</a:t>
            </a:fld>
            <a:endParaRPr lang="en-US"/>
          </a:p>
        </p:txBody>
      </p:sp>
      <p:sp>
        <p:nvSpPr>
          <p:cNvPr id="15" name="Slide Number Placeholder 14"/>
          <p:cNvSpPr>
            <a:spLocks noGrp="1"/>
          </p:cNvSpPr>
          <p:nvPr>
            <p:ph type="sldNum" sz="quarter" idx="15"/>
          </p:nvPr>
        </p:nvSpPr>
        <p:spPr/>
        <p:txBody>
          <a:bodyPr/>
          <a:lstStyle>
            <a:lvl1pPr algn="ctr">
              <a:defRPr/>
            </a:lvl1pPr>
          </a:lstStyle>
          <a:p>
            <a:fld id="{85163004-F3CC-4E3C-ABAD-E17C0A2039EA}" type="slidenum">
              <a:rPr lang="en-US" smtClean="0"/>
              <a:pPr/>
              <a:t>‹#›</a:t>
            </a:fld>
            <a:endParaRPr lang="en-US"/>
          </a:p>
        </p:txBody>
      </p:sp>
      <p:sp>
        <p:nvSpPr>
          <p:cNvPr id="16" name="Footer Placeholder 15"/>
          <p:cNvSpPr>
            <a:spLocks noGrp="1"/>
          </p:cNvSpPr>
          <p:nvPr>
            <p:ph type="ftr" sz="quarter" idx="16"/>
          </p:nvPr>
        </p:nvSpPr>
        <p:spPr/>
        <p:txBody>
          <a:bodyPr/>
          <a:lstStyle/>
          <a:p>
            <a:r>
              <a:rPr lang="en-US"/>
              <a:t>Canteen Queue Management - 3rd year, 2nd sem - Mini Project</a:t>
            </a:r>
          </a:p>
        </p:txBody>
      </p:sp>
      <p:sp>
        <p:nvSpPr>
          <p:cNvPr id="17" name="Title 16"/>
          <p:cNvSpPr>
            <a:spLocks noGrp="1"/>
          </p:cNvSpPr>
          <p:nvPr>
            <p:ph type="title"/>
          </p:nvPr>
        </p:nvSpPr>
        <p:spPr/>
        <p:txBody>
          <a:bodyPr rtlCol="0" anchor="b" anchorCtr="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96C4F75-CF83-499B-A7A4-1D20F8C7A470}" type="datetime1">
              <a:rPr lang="en-US" smtClean="0"/>
              <a:pPr/>
              <a:t>9/7/2022</a:t>
            </a:fld>
            <a:endParaRPr lang="en-US"/>
          </a:p>
        </p:txBody>
      </p:sp>
      <p:sp>
        <p:nvSpPr>
          <p:cNvPr id="5" name="Footer Placeholder 4"/>
          <p:cNvSpPr>
            <a:spLocks noGrp="1"/>
          </p:cNvSpPr>
          <p:nvPr>
            <p:ph type="ftr" sz="quarter" idx="11"/>
          </p:nvPr>
        </p:nvSpPr>
        <p:spPr/>
        <p:txBody>
          <a:bodyPr/>
          <a:lstStyle/>
          <a:p>
            <a:r>
              <a:rPr lang="en-US"/>
              <a:t>Canteen Queue Management - 3rd year, 2nd sem - Mini Project</a:t>
            </a:r>
          </a:p>
        </p:txBody>
      </p:sp>
      <p:sp>
        <p:nvSpPr>
          <p:cNvPr id="6" name="Slide Number Placeholder 5"/>
          <p:cNvSpPr>
            <a:spLocks noGrp="1"/>
          </p:cNvSpPr>
          <p:nvPr>
            <p:ph type="sldNum" sz="quarter" idx="12"/>
          </p:nvPr>
        </p:nvSpPr>
        <p:spPr/>
        <p:txBody>
          <a:bodyPr/>
          <a:lstStyle/>
          <a:p>
            <a:fld id="{85163004-F3CC-4E3C-ABAD-E17C0A2039EA}" type="slidenum">
              <a:rPr lang="en-US" smtClean="0"/>
              <a:pPr/>
              <a:t>‹#›</a:t>
            </a:fld>
            <a:endParaRPr lang="en-US"/>
          </a:p>
        </p:txBody>
      </p:sp>
      <p:sp>
        <p:nvSpPr>
          <p:cNvPr id="2" name="Title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n-US"/>
              <a:t>Click to edit Master title style</a:t>
            </a:r>
          </a:p>
        </p:txBody>
      </p:sp>
      <p:sp>
        <p:nvSpPr>
          <p:cNvPr id="3" name="Text Placeholder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cxnSp>
        <p:nvCxnSpPr>
          <p:cNvPr id="7" name="Straight Connector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D528641F-B3AA-4500-B6B5-07081F04DC11}" type="datetime1">
              <a:rPr lang="en-US" smtClean="0"/>
              <a:pPr/>
              <a:t>9/7/2022</a:t>
            </a:fld>
            <a:endParaRPr lang="en-US"/>
          </a:p>
        </p:txBody>
      </p:sp>
      <p:sp>
        <p:nvSpPr>
          <p:cNvPr id="6" name="Footer Placeholder 5"/>
          <p:cNvSpPr>
            <a:spLocks noGrp="1"/>
          </p:cNvSpPr>
          <p:nvPr>
            <p:ph type="ftr" sz="quarter" idx="11"/>
          </p:nvPr>
        </p:nvSpPr>
        <p:spPr/>
        <p:txBody>
          <a:bodyPr/>
          <a:lstStyle/>
          <a:p>
            <a:r>
              <a:rPr lang="en-US"/>
              <a:t>Canteen Queue Management - 3rd year, 2nd sem - Mini Project</a:t>
            </a:r>
          </a:p>
        </p:txBody>
      </p:sp>
      <p:sp>
        <p:nvSpPr>
          <p:cNvPr id="7" name="Slide Number Placeholder 6"/>
          <p:cNvSpPr>
            <a:spLocks noGrp="1"/>
          </p:cNvSpPr>
          <p:nvPr>
            <p:ph type="sldNum" sz="quarter" idx="12"/>
          </p:nvPr>
        </p:nvSpPr>
        <p:spPr/>
        <p:txBody>
          <a:bodyPr/>
          <a:lstStyle/>
          <a:p>
            <a:fld id="{85163004-F3CC-4E3C-ABAD-E17C0A2039EA}" type="slidenum">
              <a:rPr lang="en-US" smtClean="0"/>
              <a:pPr/>
              <a:t>‹#›</a:t>
            </a:fld>
            <a:endParaRPr lang="en-US"/>
          </a:p>
        </p:txBody>
      </p:sp>
      <p:sp>
        <p:nvSpPr>
          <p:cNvPr id="2" name="Title 1"/>
          <p:cNvSpPr>
            <a:spLocks noGrp="1"/>
          </p:cNvSpPr>
          <p:nvPr>
            <p:ph type="title"/>
          </p:nvPr>
        </p:nvSpPr>
        <p:spPr/>
        <p:txBody>
          <a:bodyPr/>
          <a:lstStyle/>
          <a:p>
            <a:r>
              <a:rPr kumimoji="0" lang="en-US"/>
              <a:t>Click to edit Master title style</a:t>
            </a:r>
          </a:p>
        </p:txBody>
      </p:sp>
      <p:sp>
        <p:nvSpPr>
          <p:cNvPr id="11" name="Content Placeholder 10"/>
          <p:cNvSpPr>
            <a:spLocks noGrp="1"/>
          </p:cNvSpPr>
          <p:nvPr>
            <p:ph sz="half" idx="1"/>
          </p:nvPr>
        </p:nvSpPr>
        <p:spPr>
          <a:xfrm>
            <a:off x="457200" y="1524000"/>
            <a:ext cx="4059936"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2"/>
          </p:nvPr>
        </p:nvSpPr>
        <p:spPr>
          <a:xfrm>
            <a:off x="4648200" y="1524000"/>
            <a:ext cx="4059936"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85163004-F3CC-4E3C-ABAD-E17C0A2039EA}" type="slidenum">
              <a:rPr lang="en-US" smtClean="0"/>
              <a:pPr/>
              <a:t>‹#›</a:t>
            </a:fld>
            <a:endParaRPr lang="en-US"/>
          </a:p>
        </p:txBody>
      </p:sp>
      <p:sp>
        <p:nvSpPr>
          <p:cNvPr id="8" name="Footer Placeholder 7"/>
          <p:cNvSpPr>
            <a:spLocks noGrp="1"/>
          </p:cNvSpPr>
          <p:nvPr>
            <p:ph type="ftr" sz="quarter" idx="11"/>
          </p:nvPr>
        </p:nvSpPr>
        <p:spPr/>
        <p:txBody>
          <a:bodyPr/>
          <a:lstStyle/>
          <a:p>
            <a:r>
              <a:rPr lang="en-US"/>
              <a:t>Canteen Queue Management - 3rd year, 2nd sem - Mini Project</a:t>
            </a:r>
          </a:p>
        </p:txBody>
      </p:sp>
      <p:sp>
        <p:nvSpPr>
          <p:cNvPr id="7" name="Date Placeholder 6"/>
          <p:cNvSpPr>
            <a:spLocks noGrp="1"/>
          </p:cNvSpPr>
          <p:nvPr>
            <p:ph type="dt" sz="half" idx="10"/>
          </p:nvPr>
        </p:nvSpPr>
        <p:spPr/>
        <p:txBody>
          <a:bodyPr/>
          <a:lstStyle/>
          <a:p>
            <a:fld id="{B62FE529-ED64-42C5-AD70-06525D6C7F02}" type="datetime1">
              <a:rPr lang="en-US" smtClean="0"/>
              <a:pPr/>
              <a:t>9/7/2022</a:t>
            </a:fld>
            <a:endParaRPr lang="en-US"/>
          </a:p>
        </p:txBody>
      </p:sp>
      <p:sp>
        <p:nvSpPr>
          <p:cNvPr id="3" name="Text Placeholder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32" name="Content Placeholder 31"/>
          <p:cNvSpPr>
            <a:spLocks noGrp="1"/>
          </p:cNvSpPr>
          <p:nvPr>
            <p:ph sz="half" idx="2"/>
          </p:nvPr>
        </p:nvSpPr>
        <p:spPr>
          <a:xfrm>
            <a:off x="457200" y="2201896"/>
            <a:ext cx="4038600" cy="391363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4" name="Content Placeholder 33"/>
          <p:cNvSpPr>
            <a:spLocks noGrp="1"/>
          </p:cNvSpPr>
          <p:nvPr>
            <p:ph sz="quarter" idx="4"/>
          </p:nvPr>
        </p:nvSpPr>
        <p:spPr>
          <a:xfrm>
            <a:off x="4649788" y="2201896"/>
            <a:ext cx="4038600" cy="391363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a:xfrm>
            <a:off x="457200" y="155448"/>
            <a:ext cx="8229600" cy="1143000"/>
          </a:xfrm>
        </p:spPr>
        <p:txBody>
          <a:bodyPr anchor="b" anchorCtr="0"/>
          <a:lstStyle>
            <a:lvl1pPr>
              <a:defRPr/>
            </a:lvl1pPr>
          </a:lstStyle>
          <a:p>
            <a:r>
              <a:rPr kumimoji="0" lang="en-US"/>
              <a:t>Click to edit Master title style</a:t>
            </a:r>
          </a:p>
        </p:txBody>
      </p:sp>
      <p:sp>
        <p:nvSpPr>
          <p:cNvPr id="12" name="Text Placeholder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cxnSp>
        <p:nvCxnSpPr>
          <p:cNvPr id="10" name="Straight Connector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73FF8C8E-625E-4A9A-8BE3-6F967078DD34}" type="datetime1">
              <a:rPr lang="en-US" smtClean="0"/>
              <a:pPr/>
              <a:t>9/7/2022</a:t>
            </a:fld>
            <a:endParaRPr lang="en-US"/>
          </a:p>
        </p:txBody>
      </p:sp>
      <p:sp>
        <p:nvSpPr>
          <p:cNvPr id="4" name="Footer Placeholder 3"/>
          <p:cNvSpPr>
            <a:spLocks noGrp="1"/>
          </p:cNvSpPr>
          <p:nvPr>
            <p:ph type="ftr" sz="quarter" idx="11"/>
          </p:nvPr>
        </p:nvSpPr>
        <p:spPr/>
        <p:txBody>
          <a:bodyPr/>
          <a:lstStyle/>
          <a:p>
            <a:r>
              <a:rPr lang="en-US"/>
              <a:t>Canteen Queue Management - 3rd year, 2nd sem - Mini Project</a:t>
            </a:r>
          </a:p>
        </p:txBody>
      </p:sp>
      <p:sp>
        <p:nvSpPr>
          <p:cNvPr id="5" name="Slide Number Placeholder 4"/>
          <p:cNvSpPr>
            <a:spLocks noGrp="1"/>
          </p:cNvSpPr>
          <p:nvPr>
            <p:ph type="sldNum" sz="quarter" idx="12"/>
          </p:nvPr>
        </p:nvSpPr>
        <p:spPr/>
        <p:txBody>
          <a:bodyPr/>
          <a:lstStyle/>
          <a:p>
            <a:fld id="{85163004-F3CC-4E3C-ABAD-E17C0A2039EA}" type="slidenum">
              <a:rPr lang="en-US" smtClean="0"/>
              <a:pPr/>
              <a:t>‹#›</a:t>
            </a:fld>
            <a:endParaRPr lang="en-US"/>
          </a:p>
        </p:txBody>
      </p:sp>
      <p:sp>
        <p:nvSpPr>
          <p:cNvPr id="2" name="Title 1"/>
          <p:cNvSpPr>
            <a:spLocks noGrp="1"/>
          </p:cNvSpPr>
          <p:nvPr>
            <p:ph type="title"/>
          </p:nvPr>
        </p:nvSpPr>
        <p:spPr/>
        <p:txBody>
          <a:bodyPr/>
          <a:lstStyle/>
          <a:p>
            <a:r>
              <a:rPr kumimoji="0"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EE27039-2487-4037-9C9D-6CE4C50E382C}" type="datetime1">
              <a:rPr lang="en-US" smtClean="0"/>
              <a:pPr/>
              <a:t>9/7/2022</a:t>
            </a:fld>
            <a:endParaRPr lang="en-US"/>
          </a:p>
        </p:txBody>
      </p:sp>
      <p:sp>
        <p:nvSpPr>
          <p:cNvPr id="3" name="Footer Placeholder 2"/>
          <p:cNvSpPr>
            <a:spLocks noGrp="1"/>
          </p:cNvSpPr>
          <p:nvPr>
            <p:ph type="ftr" sz="quarter" idx="11"/>
          </p:nvPr>
        </p:nvSpPr>
        <p:spPr/>
        <p:txBody>
          <a:bodyPr/>
          <a:lstStyle/>
          <a:p>
            <a:r>
              <a:rPr lang="en-US"/>
              <a:t>Canteen Queue Management - 3rd year, 2nd sem - Mini Project</a:t>
            </a:r>
          </a:p>
        </p:txBody>
      </p:sp>
      <p:sp>
        <p:nvSpPr>
          <p:cNvPr id="4" name="Slide Number Placeholder 3"/>
          <p:cNvSpPr>
            <a:spLocks noGrp="1"/>
          </p:cNvSpPr>
          <p:nvPr>
            <p:ph type="sldNum" sz="quarter" idx="12"/>
          </p:nvPr>
        </p:nvSpPr>
        <p:spPr/>
        <p:txBody>
          <a:bodyPr/>
          <a:lstStyle/>
          <a:p>
            <a:fld id="{85163004-F3CC-4E3C-ABAD-E17C0A2039E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457200"/>
            <a:ext cx="62484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31" name="Title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a:t>Click to edit Master title style</a:t>
            </a:r>
          </a:p>
        </p:txBody>
      </p:sp>
      <p:sp>
        <p:nvSpPr>
          <p:cNvPr id="8" name="Date Placeholder 7"/>
          <p:cNvSpPr>
            <a:spLocks noGrp="1"/>
          </p:cNvSpPr>
          <p:nvPr>
            <p:ph type="dt" sz="half" idx="14"/>
          </p:nvPr>
        </p:nvSpPr>
        <p:spPr/>
        <p:txBody>
          <a:bodyPr/>
          <a:lstStyle/>
          <a:p>
            <a:fld id="{4D02C75A-1D8B-4CF6-88D6-45E61A2328DB}" type="datetime1">
              <a:rPr lang="en-US" smtClean="0"/>
              <a:pPr/>
              <a:t>9/7/2022</a:t>
            </a:fld>
            <a:endParaRPr lang="en-US"/>
          </a:p>
        </p:txBody>
      </p:sp>
      <p:sp>
        <p:nvSpPr>
          <p:cNvPr id="9" name="Slide Number Placeholder 8"/>
          <p:cNvSpPr>
            <a:spLocks noGrp="1"/>
          </p:cNvSpPr>
          <p:nvPr>
            <p:ph type="sldNum" sz="quarter" idx="15"/>
          </p:nvPr>
        </p:nvSpPr>
        <p:spPr/>
        <p:txBody>
          <a:bodyPr/>
          <a:lstStyle/>
          <a:p>
            <a:fld id="{85163004-F3CC-4E3C-ABAD-E17C0A2039EA}" type="slidenum">
              <a:rPr lang="en-US" smtClean="0"/>
              <a:pPr/>
              <a:t>‹#›</a:t>
            </a:fld>
            <a:endParaRPr lang="en-US"/>
          </a:p>
        </p:txBody>
      </p:sp>
      <p:sp>
        <p:nvSpPr>
          <p:cNvPr id="10" name="Footer Placeholder 9"/>
          <p:cNvSpPr>
            <a:spLocks noGrp="1"/>
          </p:cNvSpPr>
          <p:nvPr>
            <p:ph type="ftr" sz="quarter" idx="16"/>
          </p:nvPr>
        </p:nvSpPr>
        <p:spPr/>
        <p:txBody>
          <a:bodyPr/>
          <a:lstStyle/>
          <a:p>
            <a:r>
              <a:rPr lang="en-US"/>
              <a:t>Canteen Queue Management - 3rd year, 2nd sem - Mini Project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a:t>Click to edit Master title style</a:t>
            </a:r>
          </a:p>
        </p:txBody>
      </p:sp>
      <p:sp>
        <p:nvSpPr>
          <p:cNvPr id="3" name="Picture Placeholder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n-US"/>
              <a:t>Click icon to add picture</a:t>
            </a:r>
          </a:p>
        </p:txBody>
      </p:sp>
      <p:sp>
        <p:nvSpPr>
          <p:cNvPr id="4" name="Text Placeholder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8" name="Date Placeholder 7"/>
          <p:cNvSpPr>
            <a:spLocks noGrp="1"/>
          </p:cNvSpPr>
          <p:nvPr>
            <p:ph type="dt" sz="half" idx="10"/>
          </p:nvPr>
        </p:nvSpPr>
        <p:spPr/>
        <p:txBody>
          <a:bodyPr/>
          <a:lstStyle/>
          <a:p>
            <a:fld id="{01537D8F-5603-44DE-B1F2-574972C30F4C}" type="datetime1">
              <a:rPr lang="en-US" smtClean="0"/>
              <a:pPr/>
              <a:t>9/7/2022</a:t>
            </a:fld>
            <a:endParaRPr lang="en-US"/>
          </a:p>
        </p:txBody>
      </p:sp>
      <p:sp>
        <p:nvSpPr>
          <p:cNvPr id="9" name="Slide Number Placeholder 8"/>
          <p:cNvSpPr>
            <a:spLocks noGrp="1"/>
          </p:cNvSpPr>
          <p:nvPr>
            <p:ph type="sldNum" sz="quarter" idx="11"/>
          </p:nvPr>
        </p:nvSpPr>
        <p:spPr/>
        <p:txBody>
          <a:bodyPr/>
          <a:lstStyle/>
          <a:p>
            <a:fld id="{85163004-F3CC-4E3C-ABAD-E17C0A2039EA}" type="slidenum">
              <a:rPr lang="en-US" smtClean="0"/>
              <a:pPr/>
              <a:t>‹#›</a:t>
            </a:fld>
            <a:endParaRPr lang="en-US"/>
          </a:p>
        </p:txBody>
      </p:sp>
      <p:sp>
        <p:nvSpPr>
          <p:cNvPr id="10" name="Footer Placeholder 9"/>
          <p:cNvSpPr>
            <a:spLocks noGrp="1"/>
          </p:cNvSpPr>
          <p:nvPr>
            <p:ph type="ftr" sz="quarter" idx="12"/>
          </p:nvPr>
        </p:nvSpPr>
        <p:spPr/>
        <p:txBody>
          <a:bodyPr/>
          <a:lstStyle/>
          <a:p>
            <a:r>
              <a:rPr lang="en-US"/>
              <a:t>Canteen Queue Management - 3rd year, 2nd sem - Mini Project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4" name="Date Placeholder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4044960F-E485-4F7F-B74E-169B590B4D1B}" type="datetime1">
              <a:rPr lang="en-US" smtClean="0"/>
              <a:pPr/>
              <a:t>9/7/2022</a:t>
            </a:fld>
            <a:endParaRPr lang="en-US"/>
          </a:p>
        </p:txBody>
      </p:sp>
      <p:sp>
        <p:nvSpPr>
          <p:cNvPr id="10" name="Footer Placeholder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r>
              <a:rPr lang="en-US"/>
              <a:t>Canteen Queue Management - 3rd year, 2nd sem - Mini Project</a:t>
            </a:r>
          </a:p>
        </p:txBody>
      </p:sp>
      <p:sp>
        <p:nvSpPr>
          <p:cNvPr id="22" name="Slide Number Placeholder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85163004-F3CC-4E3C-ABAD-E17C0A2039EA}" type="slidenum">
              <a:rPr lang="en-US" smtClean="0"/>
              <a:pPr/>
              <a:t>‹#›</a:t>
            </a:fld>
            <a:endParaRPr lang="en-US"/>
          </a:p>
        </p:txBody>
      </p:sp>
      <p:sp>
        <p:nvSpPr>
          <p:cNvPr id="5" name="Title Placeholder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en-US"/>
              <a:t>Click to edit Master title style</a:t>
            </a:r>
          </a:p>
        </p:txBody>
      </p:sp>
    </p:spTree>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dt="0"/>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IN" sz="1400" dirty="0"/>
              <a:t>Under the Guidance of</a:t>
            </a:r>
          </a:p>
          <a:p>
            <a:r>
              <a:rPr lang="en-IN" dirty="0"/>
              <a:t>Dr.C.Kiranmai</a:t>
            </a:r>
          </a:p>
          <a:p>
            <a:r>
              <a:rPr lang="en-IN" sz="1600" dirty="0"/>
              <a:t>Professor, CSE</a:t>
            </a:r>
          </a:p>
          <a:p>
            <a:r>
              <a:rPr lang="en-IN" sz="1600" dirty="0"/>
              <a:t>                                                              By</a:t>
            </a:r>
          </a:p>
          <a:p>
            <a:pPr algn="r"/>
            <a:r>
              <a:rPr lang="en-IN" sz="1400" dirty="0"/>
              <a:t>GV. </a:t>
            </a:r>
            <a:r>
              <a:rPr lang="en-IN" sz="1400" dirty="0" err="1"/>
              <a:t>Keerthana</a:t>
            </a:r>
            <a:r>
              <a:rPr lang="en-IN" sz="1400" dirty="0"/>
              <a:t> (19071A3227)</a:t>
            </a:r>
          </a:p>
          <a:p>
            <a:pPr algn="r"/>
            <a:r>
              <a:rPr lang="en-IN" sz="1400" dirty="0"/>
              <a:t>K. </a:t>
            </a:r>
            <a:r>
              <a:rPr lang="en-IN" sz="1400" dirty="0" err="1"/>
              <a:t>Rohan</a:t>
            </a:r>
            <a:r>
              <a:rPr lang="en-IN" sz="1400" dirty="0"/>
              <a:t> </a:t>
            </a:r>
            <a:r>
              <a:rPr lang="en-IN" sz="1400" dirty="0" err="1"/>
              <a:t>kumar</a:t>
            </a:r>
            <a:r>
              <a:rPr lang="en-IN" sz="1400" dirty="0"/>
              <a:t>(19071A3229)</a:t>
            </a:r>
          </a:p>
          <a:p>
            <a:pPr algn="r"/>
            <a:r>
              <a:rPr lang="en-IN" sz="1400" dirty="0"/>
              <a:t>P. </a:t>
            </a:r>
            <a:r>
              <a:rPr lang="en-IN" sz="1400" dirty="0" err="1"/>
              <a:t>Sahanya</a:t>
            </a:r>
            <a:r>
              <a:rPr lang="en-IN" sz="1400" dirty="0"/>
              <a:t>(19071A3243)</a:t>
            </a:r>
          </a:p>
          <a:p>
            <a:pPr algn="r"/>
            <a:r>
              <a:rPr lang="en-IN" sz="1400" dirty="0"/>
              <a:t>B. </a:t>
            </a:r>
            <a:r>
              <a:rPr lang="en-IN" sz="1400" dirty="0" err="1"/>
              <a:t>Pravardhan</a:t>
            </a:r>
            <a:r>
              <a:rPr lang="en-IN" sz="1400" dirty="0"/>
              <a:t>(19071A3244)</a:t>
            </a:r>
          </a:p>
          <a:p>
            <a:pPr algn="r"/>
            <a:r>
              <a:rPr lang="en-IN" sz="1400" dirty="0"/>
              <a:t>R. </a:t>
            </a:r>
            <a:r>
              <a:rPr lang="en-IN" sz="1400" dirty="0" err="1"/>
              <a:t>Sai</a:t>
            </a:r>
            <a:r>
              <a:rPr lang="en-IN" sz="1400" dirty="0"/>
              <a:t> </a:t>
            </a:r>
            <a:r>
              <a:rPr lang="en-IN" sz="1400" dirty="0" err="1"/>
              <a:t>Prudvish</a:t>
            </a:r>
            <a:r>
              <a:rPr lang="en-IN" sz="1400" dirty="0"/>
              <a:t>(19071A3248)</a:t>
            </a:r>
          </a:p>
          <a:p>
            <a:endParaRPr lang="en-US" sz="1600" dirty="0"/>
          </a:p>
        </p:txBody>
      </p:sp>
      <p:sp>
        <p:nvSpPr>
          <p:cNvPr id="2" name="Title 1"/>
          <p:cNvSpPr>
            <a:spLocks noGrp="1"/>
          </p:cNvSpPr>
          <p:nvPr>
            <p:ph type="ctrTitle"/>
          </p:nvPr>
        </p:nvSpPr>
        <p:spPr/>
        <p:txBody>
          <a:bodyPr/>
          <a:lstStyle/>
          <a:p>
            <a:r>
              <a:rPr lang="en-IN" dirty="0"/>
              <a:t>CANTEEN QUEUE MANAGEMENT</a:t>
            </a:r>
            <a:br>
              <a:rPr lang="en-IN" dirty="0"/>
            </a:br>
            <a:r>
              <a:rPr lang="en-IN" sz="2800" dirty="0">
                <a:solidFill>
                  <a:schemeClr val="accent5">
                    <a:lumMod val="50000"/>
                  </a:schemeClr>
                </a:solidFill>
              </a:rPr>
              <a:t>(MINI PROJECT)</a:t>
            </a:r>
            <a:endParaRPr lang="en-US" sz="2800" dirty="0">
              <a:solidFill>
                <a:schemeClr val="accent5">
                  <a:lumMod val="50000"/>
                </a:schemeClr>
              </a:solidFill>
            </a:endParaRPr>
          </a:p>
        </p:txBody>
      </p:sp>
      <p:pic>
        <p:nvPicPr>
          <p:cNvPr id="1026" name="Picture 2">
            <a:extLst>
              <a:ext uri="{FF2B5EF4-FFF2-40B4-BE49-F238E27FC236}">
                <a16:creationId xmlns:a16="http://schemas.microsoft.com/office/drawing/2014/main" xmlns="" id="{C46716DC-2E8E-AF50-F86B-E6AFB1F4B33D}"/>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5970208" y="332656"/>
            <a:ext cx="2827412" cy="936104"/>
          </a:xfrm>
          <a:prstGeom prst="rect">
            <a:avLst/>
          </a:prstGeom>
          <a:noFill/>
          <a:extLst>
            <a:ext uri="{909E8E84-426E-40DD-AFC4-6F175D3DCCD1}">
              <a14:hiddenFill xmlns:a14="http://schemas.microsoft.com/office/drawing/2010/main" xmlns="">
                <a:solidFill>
                  <a:srgbClr val="FFFFFF"/>
                </a:solidFill>
              </a14:hiddenFill>
            </a:ext>
          </a:extLst>
        </p:spPr>
      </p:pic>
      <p:pic>
        <p:nvPicPr>
          <p:cNvPr id="1028" name="Picture 4" descr="What people do while waiting in queues at corporate cafeterias">
            <a:extLst>
              <a:ext uri="{FF2B5EF4-FFF2-40B4-BE49-F238E27FC236}">
                <a16:creationId xmlns:a16="http://schemas.microsoft.com/office/drawing/2014/main" xmlns="" id="{939C50E6-820B-B3B8-DDBB-F499EB37810E}"/>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108520" y="5096594"/>
            <a:ext cx="3810000" cy="1428750"/>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xmlns="" id="{3C7D7361-5EA4-4125-517B-A7E28D61E324}"/>
              </a:ext>
            </a:extLst>
          </p:cNvPr>
          <p:cNvGraphicFramePr>
            <a:graphicFrameLocks noGrp="1"/>
          </p:cNvGraphicFramePr>
          <p:nvPr>
            <p:ph idx="1"/>
            <p:extLst>
              <p:ext uri="{D42A27DB-BD31-4B8C-83A1-F6EECF244321}">
                <p14:modId xmlns:p14="http://schemas.microsoft.com/office/powerpoint/2010/main" xmlns="" val="2421228928"/>
              </p:ext>
            </p:extLst>
          </p:nvPr>
        </p:nvGraphicFramePr>
        <p:xfrm>
          <a:off x="457200" y="1052736"/>
          <a:ext cx="8229600" cy="5273040"/>
        </p:xfrm>
        <a:graphic>
          <a:graphicData uri="http://schemas.openxmlformats.org/drawingml/2006/table">
            <a:tbl>
              <a:tblPr firstRow="1" bandRow="1">
                <a:tableStyleId>{5C22544A-7EE6-4342-B048-85BDC9FD1C3A}</a:tableStyleId>
              </a:tblPr>
              <a:tblGrid>
                <a:gridCol w="1930294">
                  <a:extLst>
                    <a:ext uri="{9D8B030D-6E8A-4147-A177-3AD203B41FA5}">
                      <a16:colId xmlns:a16="http://schemas.microsoft.com/office/drawing/2014/main" xmlns="" val="2826286010"/>
                    </a:ext>
                  </a:extLst>
                </a:gridCol>
                <a:gridCol w="1361546">
                  <a:extLst>
                    <a:ext uri="{9D8B030D-6E8A-4147-A177-3AD203B41FA5}">
                      <a16:colId xmlns:a16="http://schemas.microsoft.com/office/drawing/2014/main" xmlns="" val="776732375"/>
                    </a:ext>
                  </a:extLst>
                </a:gridCol>
                <a:gridCol w="1645920">
                  <a:extLst>
                    <a:ext uri="{9D8B030D-6E8A-4147-A177-3AD203B41FA5}">
                      <a16:colId xmlns:a16="http://schemas.microsoft.com/office/drawing/2014/main" xmlns="" val="1899079832"/>
                    </a:ext>
                  </a:extLst>
                </a:gridCol>
                <a:gridCol w="1645920">
                  <a:extLst>
                    <a:ext uri="{9D8B030D-6E8A-4147-A177-3AD203B41FA5}">
                      <a16:colId xmlns:a16="http://schemas.microsoft.com/office/drawing/2014/main" xmlns="" val="4240957516"/>
                    </a:ext>
                  </a:extLst>
                </a:gridCol>
                <a:gridCol w="1645920">
                  <a:extLst>
                    <a:ext uri="{9D8B030D-6E8A-4147-A177-3AD203B41FA5}">
                      <a16:colId xmlns:a16="http://schemas.microsoft.com/office/drawing/2014/main" xmlns="" val="4068240514"/>
                    </a:ext>
                  </a:extLst>
                </a:gridCol>
              </a:tblGrid>
              <a:tr h="370840">
                <a:tc>
                  <a:txBody>
                    <a:bodyPr/>
                    <a:lstStyle/>
                    <a:p>
                      <a:r>
                        <a:rPr lang="en-IN" dirty="0"/>
                        <a:t>TITLE</a:t>
                      </a:r>
                    </a:p>
                  </a:txBody>
                  <a:tcPr/>
                </a:tc>
                <a:tc>
                  <a:txBody>
                    <a:bodyPr/>
                    <a:lstStyle/>
                    <a:p>
                      <a:r>
                        <a:rPr lang="en-IN" sz="1600" dirty="0"/>
                        <a:t>YEAR OF </a:t>
                      </a:r>
                      <a:r>
                        <a:rPr lang="en-IN" sz="1200" dirty="0"/>
                        <a:t>PUBLICATION</a:t>
                      </a:r>
                    </a:p>
                  </a:txBody>
                  <a:tcPr/>
                </a:tc>
                <a:tc>
                  <a:txBody>
                    <a:bodyPr/>
                    <a:lstStyle/>
                    <a:p>
                      <a:r>
                        <a:rPr lang="en-IN" dirty="0"/>
                        <a:t>MODEL</a:t>
                      </a:r>
                    </a:p>
                  </a:txBody>
                  <a:tcPr/>
                </a:tc>
                <a:tc>
                  <a:txBody>
                    <a:bodyPr/>
                    <a:lstStyle/>
                    <a:p>
                      <a:r>
                        <a:rPr lang="en-IN" sz="1600" dirty="0"/>
                        <a:t>ADVANTAGES</a:t>
                      </a:r>
                    </a:p>
                  </a:txBody>
                  <a:tcPr/>
                </a:tc>
                <a:tc>
                  <a:txBody>
                    <a:bodyPr/>
                    <a:lstStyle/>
                    <a:p>
                      <a:r>
                        <a:rPr lang="en-IN" dirty="0"/>
                        <a:t>LIMITATION</a:t>
                      </a:r>
                    </a:p>
                  </a:txBody>
                  <a:tcPr/>
                </a:tc>
                <a:extLst>
                  <a:ext uri="{0D108BD9-81ED-4DB2-BD59-A6C34878D82A}">
                    <a16:rowId xmlns:a16="http://schemas.microsoft.com/office/drawing/2014/main" xmlns="" val="180725923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b="0" i="0" kern="1200" dirty="0">
                          <a:solidFill>
                            <a:schemeClr val="dk1"/>
                          </a:solidFill>
                          <a:effectLst/>
                          <a:latin typeface="+mn-lt"/>
                          <a:ea typeface="+mn-ea"/>
                          <a:cs typeface="+mn-cs"/>
                        </a:rPr>
                        <a:t>Analyzing the University Canteen Performance-</a:t>
                      </a:r>
                    </a:p>
                    <a:p>
                      <a:r>
                        <a:rPr kumimoji="0" lang="en-US" b="0" i="0" kern="1200" dirty="0">
                          <a:solidFill>
                            <a:schemeClr val="dk1"/>
                          </a:solidFill>
                          <a:effectLst/>
                          <a:latin typeface="+mn-lt"/>
                          <a:ea typeface="+mn-ea"/>
                          <a:cs typeface="+mn-cs"/>
                        </a:rPr>
                        <a:t>Wayamba University of Sri Lanka</a:t>
                      </a:r>
                      <a:endParaRPr lang="en-IN" dirty="0"/>
                    </a:p>
                  </a:txBody>
                  <a:tcPr/>
                </a:tc>
                <a:tc>
                  <a:txBody>
                    <a:bodyPr/>
                    <a:lstStyle/>
                    <a:p>
                      <a:r>
                        <a:rPr kumimoji="0" lang="en-IN" b="0" i="0" kern="1200" dirty="0">
                          <a:solidFill>
                            <a:schemeClr val="dk1"/>
                          </a:solidFill>
                          <a:effectLst/>
                          <a:latin typeface="+mn-lt"/>
                          <a:ea typeface="+mn-ea"/>
                          <a:cs typeface="+mn-cs"/>
                        </a:rPr>
                        <a:t>21</a:t>
                      </a:r>
                      <a:r>
                        <a:rPr kumimoji="0" lang="en-IN" b="0" i="0" kern="1200" baseline="30000" dirty="0">
                          <a:solidFill>
                            <a:schemeClr val="dk1"/>
                          </a:solidFill>
                          <a:effectLst/>
                          <a:latin typeface="+mn-lt"/>
                          <a:ea typeface="+mn-ea"/>
                          <a:cs typeface="+mn-cs"/>
                        </a:rPr>
                        <a:t>st</a:t>
                      </a:r>
                      <a:r>
                        <a:rPr kumimoji="0" lang="en-IN" b="0" i="0" kern="1200" dirty="0">
                          <a:solidFill>
                            <a:schemeClr val="dk1"/>
                          </a:solidFill>
                          <a:effectLst/>
                          <a:latin typeface="+mn-lt"/>
                          <a:ea typeface="+mn-ea"/>
                          <a:cs typeface="+mn-cs"/>
                        </a:rPr>
                        <a:t> Nov 2019</a:t>
                      </a:r>
                      <a:endParaRPr lang="en-IN" dirty="0"/>
                    </a:p>
                  </a:txBody>
                  <a:tcPr/>
                </a:tc>
                <a:tc>
                  <a:txBody>
                    <a:bodyPr/>
                    <a:lstStyle/>
                    <a:p>
                      <a:r>
                        <a:rPr kumimoji="0" lang="en-US" b="0" i="0" kern="1200" dirty="0">
                          <a:solidFill>
                            <a:schemeClr val="dk1"/>
                          </a:solidFill>
                          <a:effectLst/>
                          <a:latin typeface="+mn-lt"/>
                          <a:ea typeface="+mn-ea"/>
                          <a:cs typeface="+mn-cs"/>
                        </a:rPr>
                        <a:t>The queuing system was modeled using the student version of Rockwell ARENA 14.5.</a:t>
                      </a:r>
                      <a:endParaRPr lang="en-IN" dirty="0"/>
                    </a:p>
                  </a:txBody>
                  <a:tcPr/>
                </a:tc>
                <a:tc>
                  <a:txBody>
                    <a:bodyPr/>
                    <a:lstStyle/>
                    <a:p>
                      <a:r>
                        <a:rPr kumimoji="0" lang="en-US" b="0" i="0" kern="1200" dirty="0">
                          <a:solidFill>
                            <a:schemeClr val="dk1"/>
                          </a:solidFill>
                          <a:effectLst/>
                          <a:latin typeface="+mn-lt"/>
                          <a:ea typeface="+mn-ea"/>
                          <a:cs typeface="+mn-cs"/>
                        </a:rPr>
                        <a:t>The findings suggested improving the customer service of the system by opening an additional counter during the lunch hour and redesigning the layout considering the financial feasibility</a:t>
                      </a:r>
                      <a:endParaRPr lang="en-IN" dirty="0"/>
                    </a:p>
                  </a:txBody>
                  <a:tcPr/>
                </a:tc>
                <a:tc>
                  <a:txBody>
                    <a:bodyPr/>
                    <a:lstStyle/>
                    <a:p>
                      <a:pPr marL="342900" indent="-342900">
                        <a:buAutoNum type="arabicParenR"/>
                      </a:pPr>
                      <a:r>
                        <a:rPr lang="en-IN" dirty="0"/>
                        <a:t>It</a:t>
                      </a:r>
                      <a:r>
                        <a:rPr lang="en-IN" baseline="0" dirty="0"/>
                        <a:t> is only related to the </a:t>
                      </a:r>
                      <a:r>
                        <a:rPr lang="en-IN" baseline="0"/>
                        <a:t>time constraints </a:t>
                      </a:r>
                      <a:endParaRPr lang="en-IN" baseline="0" dirty="0"/>
                    </a:p>
                    <a:p>
                      <a:pPr marL="342900" indent="-342900">
                        <a:buAutoNum type="arabicParenR"/>
                      </a:pPr>
                      <a:r>
                        <a:rPr lang="en-IN" baseline="0" dirty="0"/>
                        <a:t>Nothing related to food orders.</a:t>
                      </a:r>
                    </a:p>
                    <a:p>
                      <a:endParaRPr lang="en-IN" dirty="0"/>
                    </a:p>
                  </a:txBody>
                  <a:tcPr/>
                </a:tc>
                <a:extLst>
                  <a:ext uri="{0D108BD9-81ED-4DB2-BD59-A6C34878D82A}">
                    <a16:rowId xmlns:a16="http://schemas.microsoft.com/office/drawing/2014/main" xmlns="" val="2263285989"/>
                  </a:ext>
                </a:extLst>
              </a:tr>
            </a:tbl>
          </a:graphicData>
        </a:graphic>
      </p:graphicFrame>
      <p:sp>
        <p:nvSpPr>
          <p:cNvPr id="3" name="Title 2"/>
          <p:cNvSpPr>
            <a:spLocks noGrp="1"/>
          </p:cNvSpPr>
          <p:nvPr>
            <p:ph type="title"/>
          </p:nvPr>
        </p:nvSpPr>
        <p:spPr>
          <a:xfrm>
            <a:off x="457200" y="152400"/>
            <a:ext cx="5266928" cy="828328"/>
          </a:xfrm>
        </p:spPr>
        <p:txBody>
          <a:bodyPr/>
          <a:lstStyle/>
          <a:p>
            <a:r>
              <a:rPr lang="en-US" dirty="0"/>
              <a:t>LITERATURE</a:t>
            </a:r>
          </a:p>
        </p:txBody>
      </p:sp>
      <p:sp>
        <p:nvSpPr>
          <p:cNvPr id="2" name="Footer Placeholder 1">
            <a:extLst>
              <a:ext uri="{FF2B5EF4-FFF2-40B4-BE49-F238E27FC236}">
                <a16:creationId xmlns:a16="http://schemas.microsoft.com/office/drawing/2014/main" xmlns="" id="{10E93973-B4EA-860E-4232-4E39AE43489D}"/>
              </a:ext>
            </a:extLst>
          </p:cNvPr>
          <p:cNvSpPr>
            <a:spLocks noGrp="1"/>
          </p:cNvSpPr>
          <p:nvPr>
            <p:ph type="ftr" sz="quarter" idx="16"/>
          </p:nvPr>
        </p:nvSpPr>
        <p:spPr/>
        <p:txBody>
          <a:bodyPr/>
          <a:lstStyle/>
          <a:p>
            <a:r>
              <a:rPr lang="en-US"/>
              <a:t>Canteen Queue Management - 3rd year, 2nd sem - Mini Project</a:t>
            </a:r>
          </a:p>
        </p:txBody>
      </p:sp>
    </p:spTree>
    <p:extLst>
      <p:ext uri="{BB962C8B-B14F-4D97-AF65-F5344CB8AC3E}">
        <p14:creationId xmlns:p14="http://schemas.microsoft.com/office/powerpoint/2010/main" xmlns="" val="980438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xmlns="" id="{2CC19389-CC20-A979-AC26-762E8EA3567C}"/>
              </a:ext>
            </a:extLst>
          </p:cNvPr>
          <p:cNvGraphicFramePr>
            <a:graphicFrameLocks noGrp="1"/>
          </p:cNvGraphicFramePr>
          <p:nvPr>
            <p:ph idx="1"/>
            <p:extLst>
              <p:ext uri="{D42A27DB-BD31-4B8C-83A1-F6EECF244321}">
                <p14:modId xmlns:p14="http://schemas.microsoft.com/office/powerpoint/2010/main" xmlns="" val="54194279"/>
              </p:ext>
            </p:extLst>
          </p:nvPr>
        </p:nvGraphicFramePr>
        <p:xfrm>
          <a:off x="467544" y="470872"/>
          <a:ext cx="8352930" cy="6126480"/>
        </p:xfrm>
        <a:graphic>
          <a:graphicData uri="http://schemas.openxmlformats.org/drawingml/2006/table">
            <a:tbl>
              <a:tblPr firstRow="1" bandRow="1">
                <a:tableStyleId>{5C22544A-7EE6-4342-B048-85BDC9FD1C3A}</a:tableStyleId>
              </a:tblPr>
              <a:tblGrid>
                <a:gridCol w="1670586">
                  <a:extLst>
                    <a:ext uri="{9D8B030D-6E8A-4147-A177-3AD203B41FA5}">
                      <a16:colId xmlns:a16="http://schemas.microsoft.com/office/drawing/2014/main" xmlns="" val="508689015"/>
                    </a:ext>
                  </a:extLst>
                </a:gridCol>
                <a:gridCol w="1670586">
                  <a:extLst>
                    <a:ext uri="{9D8B030D-6E8A-4147-A177-3AD203B41FA5}">
                      <a16:colId xmlns:a16="http://schemas.microsoft.com/office/drawing/2014/main" xmlns="" val="3036280752"/>
                    </a:ext>
                  </a:extLst>
                </a:gridCol>
                <a:gridCol w="1670586">
                  <a:extLst>
                    <a:ext uri="{9D8B030D-6E8A-4147-A177-3AD203B41FA5}">
                      <a16:colId xmlns:a16="http://schemas.microsoft.com/office/drawing/2014/main" xmlns="" val="572161869"/>
                    </a:ext>
                  </a:extLst>
                </a:gridCol>
                <a:gridCol w="1670586">
                  <a:extLst>
                    <a:ext uri="{9D8B030D-6E8A-4147-A177-3AD203B41FA5}">
                      <a16:colId xmlns:a16="http://schemas.microsoft.com/office/drawing/2014/main" xmlns="" val="1968687494"/>
                    </a:ext>
                  </a:extLst>
                </a:gridCol>
                <a:gridCol w="1670586">
                  <a:extLst>
                    <a:ext uri="{9D8B030D-6E8A-4147-A177-3AD203B41FA5}">
                      <a16:colId xmlns:a16="http://schemas.microsoft.com/office/drawing/2014/main" xmlns="" val="1257983766"/>
                    </a:ext>
                  </a:extLst>
                </a:gridCol>
              </a:tblGrid>
              <a:tr h="5832648">
                <a:tc>
                  <a:txBody>
                    <a:bodyPr/>
                    <a:lstStyle/>
                    <a:p>
                      <a:r>
                        <a:rPr lang="en-US" dirty="0"/>
                        <a:t>International Journal of Innovative Technology and Exploring Engineering (IJITEE)</a:t>
                      </a:r>
                      <a:endParaRPr lang="en-IN" dirty="0"/>
                    </a:p>
                  </a:txBody>
                  <a:tcPr/>
                </a:tc>
                <a:tc>
                  <a:txBody>
                    <a:bodyPr/>
                    <a:lstStyle/>
                    <a:p>
                      <a:r>
                        <a:rPr lang="en-IN" dirty="0"/>
                        <a:t>7, May 2020</a:t>
                      </a:r>
                    </a:p>
                  </a:txBody>
                  <a:tcPr/>
                </a:tc>
                <a:tc>
                  <a:txBody>
                    <a:bodyPr/>
                    <a:lstStyle/>
                    <a:p>
                      <a:r>
                        <a:rPr lang="en-US" dirty="0"/>
                        <a:t>The internet application would make use of HTML5, two Java script, two and Boot Strap for frontend and JSP for the backend. Appropriate protection aspects shall be implemented to prevent attacks the usage of 2048 bit El-Gamal encryption scheme. </a:t>
                      </a:r>
                      <a:endParaRPr lang="en-IN" dirty="0"/>
                    </a:p>
                  </a:txBody>
                  <a:tcPr/>
                </a:tc>
                <a:tc>
                  <a:txBody>
                    <a:bodyPr/>
                    <a:lstStyle/>
                    <a:p>
                      <a:r>
                        <a:rPr lang="en-US" dirty="0"/>
                        <a:t>The proposed software is effective in cutting the amount of time spent in the queue to send orders straight into the kitchen, placing orders before and with the option to use a card payment system that reduces time spent in tendering changes. </a:t>
                      </a:r>
                      <a:endParaRPr lang="en-IN" dirty="0"/>
                    </a:p>
                  </a:txBody>
                  <a:tcPr/>
                </a:tc>
                <a:tc>
                  <a:txBody>
                    <a:bodyPr/>
                    <a:lstStyle/>
                    <a:p>
                      <a:r>
                        <a:rPr lang="en-IN" dirty="0"/>
                        <a:t>At times, server may come out to</a:t>
                      </a:r>
                    </a:p>
                    <a:p>
                      <a:r>
                        <a:rPr lang="en-IN" dirty="0"/>
                        <a:t>Be busy ,then payment cannot be done.</a:t>
                      </a:r>
                    </a:p>
                  </a:txBody>
                  <a:tcPr/>
                </a:tc>
                <a:extLst>
                  <a:ext uri="{0D108BD9-81ED-4DB2-BD59-A6C34878D82A}">
                    <a16:rowId xmlns:a16="http://schemas.microsoft.com/office/drawing/2014/main" xmlns="" val="2968834794"/>
                  </a:ext>
                </a:extLst>
              </a:tr>
            </a:tbl>
          </a:graphicData>
        </a:graphic>
      </p:graphicFrame>
      <p:sp>
        <p:nvSpPr>
          <p:cNvPr id="2" name="Footer Placeholder 1">
            <a:extLst>
              <a:ext uri="{FF2B5EF4-FFF2-40B4-BE49-F238E27FC236}">
                <a16:creationId xmlns:a16="http://schemas.microsoft.com/office/drawing/2014/main" xmlns="" id="{BD417A0A-4A90-DE8C-A200-39794F55100C}"/>
              </a:ext>
            </a:extLst>
          </p:cNvPr>
          <p:cNvSpPr>
            <a:spLocks noGrp="1"/>
          </p:cNvSpPr>
          <p:nvPr>
            <p:ph type="ftr" sz="quarter" idx="16"/>
          </p:nvPr>
        </p:nvSpPr>
        <p:spPr/>
        <p:txBody>
          <a:bodyPr/>
          <a:lstStyle/>
          <a:p>
            <a:r>
              <a:rPr lang="en-US"/>
              <a:t>Canteen Queue Management - 3rd year, 2nd sem - Mini Project</a:t>
            </a:r>
          </a:p>
        </p:txBody>
      </p:sp>
    </p:spTree>
    <p:extLst>
      <p:ext uri="{BB962C8B-B14F-4D97-AF65-F5344CB8AC3E}">
        <p14:creationId xmlns:p14="http://schemas.microsoft.com/office/powerpoint/2010/main" xmlns="" val="1630092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xmlns="" id="{667C2D9D-5D57-9C08-9755-EB64A13DC4A3}"/>
              </a:ext>
            </a:extLst>
          </p:cNvPr>
          <p:cNvGraphicFramePr>
            <a:graphicFrameLocks noGrp="1"/>
          </p:cNvGraphicFramePr>
          <p:nvPr>
            <p:ph idx="1"/>
            <p:extLst>
              <p:ext uri="{D42A27DB-BD31-4B8C-83A1-F6EECF244321}">
                <p14:modId xmlns:p14="http://schemas.microsoft.com/office/powerpoint/2010/main" xmlns="" val="3155320802"/>
              </p:ext>
            </p:extLst>
          </p:nvPr>
        </p:nvGraphicFramePr>
        <p:xfrm>
          <a:off x="714348" y="214290"/>
          <a:ext cx="7962677" cy="6412232"/>
        </p:xfrm>
        <a:graphic>
          <a:graphicData uri="http://schemas.openxmlformats.org/drawingml/2006/table">
            <a:tbl>
              <a:tblPr firstRow="1" bandRow="1">
                <a:tableStyleId>{5C22544A-7EE6-4342-B048-85BDC9FD1C3A}</a:tableStyleId>
              </a:tblPr>
              <a:tblGrid>
                <a:gridCol w="1592535">
                  <a:extLst>
                    <a:ext uri="{9D8B030D-6E8A-4147-A177-3AD203B41FA5}">
                      <a16:colId xmlns:a16="http://schemas.microsoft.com/office/drawing/2014/main" xmlns="" val="3042617827"/>
                    </a:ext>
                  </a:extLst>
                </a:gridCol>
                <a:gridCol w="1492615">
                  <a:extLst>
                    <a:ext uri="{9D8B030D-6E8A-4147-A177-3AD203B41FA5}">
                      <a16:colId xmlns:a16="http://schemas.microsoft.com/office/drawing/2014/main" xmlns="" val="2297177464"/>
                    </a:ext>
                  </a:extLst>
                </a:gridCol>
                <a:gridCol w="1692457">
                  <a:extLst>
                    <a:ext uri="{9D8B030D-6E8A-4147-A177-3AD203B41FA5}">
                      <a16:colId xmlns:a16="http://schemas.microsoft.com/office/drawing/2014/main" xmlns="" val="781916047"/>
                    </a:ext>
                  </a:extLst>
                </a:gridCol>
                <a:gridCol w="1592535">
                  <a:extLst>
                    <a:ext uri="{9D8B030D-6E8A-4147-A177-3AD203B41FA5}">
                      <a16:colId xmlns:a16="http://schemas.microsoft.com/office/drawing/2014/main" xmlns="" val="2689079797"/>
                    </a:ext>
                  </a:extLst>
                </a:gridCol>
                <a:gridCol w="1592535">
                  <a:extLst>
                    <a:ext uri="{9D8B030D-6E8A-4147-A177-3AD203B41FA5}">
                      <a16:colId xmlns:a16="http://schemas.microsoft.com/office/drawing/2014/main" xmlns="" val="340719902"/>
                    </a:ext>
                  </a:extLst>
                </a:gridCol>
              </a:tblGrid>
              <a:tr h="6412232">
                <a:tc>
                  <a:txBody>
                    <a:bodyPr/>
                    <a:lstStyle/>
                    <a:p>
                      <a:r>
                        <a:rPr lang="en-US" dirty="0"/>
                        <a:t>JETIR-</a:t>
                      </a:r>
                    </a:p>
                    <a:p>
                      <a:r>
                        <a:rPr lang="en-IN" dirty="0"/>
                        <a:t>Journal of </a:t>
                      </a:r>
                      <a:r>
                        <a:rPr lang="en-IN" baseline="0" dirty="0"/>
                        <a:t> Emerging Technologies ,Innovative Research</a:t>
                      </a:r>
                      <a:endParaRPr lang="en-IN" dirty="0"/>
                    </a:p>
                  </a:txBody>
                  <a:tcPr/>
                </a:tc>
                <a:tc>
                  <a:txBody>
                    <a:bodyPr/>
                    <a:lstStyle/>
                    <a:p>
                      <a:r>
                        <a:rPr lang="en-US" dirty="0"/>
                        <a:t>October 2018</a:t>
                      </a:r>
                      <a:endParaRPr lang="en-IN" dirty="0"/>
                    </a:p>
                  </a:txBody>
                  <a:tcPr/>
                </a:tc>
                <a:tc>
                  <a:txBody>
                    <a:bodyPr/>
                    <a:lstStyle/>
                    <a:p>
                      <a:r>
                        <a:rPr lang="en-US" dirty="0"/>
                        <a:t>The design of the site has been done using the following technologies:- HTML, CSS, Ajax, Bootstrap, Angular JS, Java Oracle</a:t>
                      </a:r>
                      <a:endParaRPr lang="en-IN" dirty="0"/>
                    </a:p>
                  </a:txBody>
                  <a:tcPr/>
                </a:tc>
                <a:tc>
                  <a:txBody>
                    <a:bodyPr/>
                    <a:lstStyle/>
                    <a:p>
                      <a:r>
                        <a:rPr lang="en-US" dirty="0"/>
                        <a:t>The food will be ready in advance and the customers need not to wait near the delivery place. The </a:t>
                      </a:r>
                      <a:r>
                        <a:rPr lang="en-US" dirty="0" err="1"/>
                        <a:t>digitalisation</a:t>
                      </a:r>
                      <a:r>
                        <a:rPr lang="en-US" dirty="0"/>
                        <a:t> of the canteen system will be helpful in providing the better service to the users and the time consumption will be </a:t>
                      </a:r>
                      <a:r>
                        <a:rPr lang="en-US" baseline="0" dirty="0"/>
                        <a:t> less</a:t>
                      </a:r>
                      <a:endParaRPr lang="en-IN" dirty="0"/>
                    </a:p>
                  </a:txBody>
                  <a:tcPr/>
                </a:tc>
                <a:tc>
                  <a:txBody>
                    <a:bodyPr/>
                    <a:lstStyle/>
                    <a:p>
                      <a:r>
                        <a:rPr lang="en-IN" dirty="0"/>
                        <a:t>Http Server</a:t>
                      </a:r>
                    </a:p>
                    <a:p>
                      <a:r>
                        <a:rPr lang="en-IN" dirty="0"/>
                        <a:t>problem </a:t>
                      </a:r>
                    </a:p>
                  </a:txBody>
                  <a:tcPr/>
                </a:tc>
                <a:extLst>
                  <a:ext uri="{0D108BD9-81ED-4DB2-BD59-A6C34878D82A}">
                    <a16:rowId xmlns:a16="http://schemas.microsoft.com/office/drawing/2014/main" xmlns="" val="936784098"/>
                  </a:ext>
                </a:extLst>
              </a:tr>
            </a:tbl>
          </a:graphicData>
        </a:graphic>
      </p:graphicFrame>
      <p:sp>
        <p:nvSpPr>
          <p:cNvPr id="2" name="Footer Placeholder 1">
            <a:extLst>
              <a:ext uri="{FF2B5EF4-FFF2-40B4-BE49-F238E27FC236}">
                <a16:creationId xmlns:a16="http://schemas.microsoft.com/office/drawing/2014/main" xmlns="" id="{E79E64DD-6E1F-4637-FC3D-3E5892EE2D6B}"/>
              </a:ext>
            </a:extLst>
          </p:cNvPr>
          <p:cNvSpPr>
            <a:spLocks noGrp="1"/>
          </p:cNvSpPr>
          <p:nvPr>
            <p:ph type="ftr" sz="quarter" idx="16"/>
          </p:nvPr>
        </p:nvSpPr>
        <p:spPr/>
        <p:txBody>
          <a:bodyPr/>
          <a:lstStyle/>
          <a:p>
            <a:r>
              <a:rPr lang="en-US"/>
              <a:t>Canteen Queue Management - 3rd year, 2nd sem - Mini Project</a:t>
            </a:r>
          </a:p>
        </p:txBody>
      </p:sp>
    </p:spTree>
    <p:extLst>
      <p:ext uri="{BB962C8B-B14F-4D97-AF65-F5344CB8AC3E}">
        <p14:creationId xmlns:p14="http://schemas.microsoft.com/office/powerpoint/2010/main" xmlns="" val="246088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xmlns="" id="{667C2D9D-5D57-9C08-9755-EB64A13DC4A3}"/>
              </a:ext>
            </a:extLst>
          </p:cNvPr>
          <p:cNvGraphicFramePr>
            <a:graphicFrameLocks noGrp="1"/>
          </p:cNvGraphicFramePr>
          <p:nvPr>
            <p:ph idx="1"/>
            <p:extLst>
              <p:ext uri="{D42A27DB-BD31-4B8C-83A1-F6EECF244321}">
                <p14:modId xmlns:p14="http://schemas.microsoft.com/office/powerpoint/2010/main" xmlns="" val="3155320802"/>
              </p:ext>
            </p:extLst>
          </p:nvPr>
        </p:nvGraphicFramePr>
        <p:xfrm>
          <a:off x="755577" y="332656"/>
          <a:ext cx="7992887" cy="5869320"/>
        </p:xfrm>
        <a:graphic>
          <a:graphicData uri="http://schemas.openxmlformats.org/drawingml/2006/table">
            <a:tbl>
              <a:tblPr firstRow="1" bandRow="1">
                <a:tableStyleId>{5C22544A-7EE6-4342-B048-85BDC9FD1C3A}</a:tableStyleId>
              </a:tblPr>
              <a:tblGrid>
                <a:gridCol w="1598577">
                  <a:extLst>
                    <a:ext uri="{9D8B030D-6E8A-4147-A177-3AD203B41FA5}">
                      <a16:colId xmlns:a16="http://schemas.microsoft.com/office/drawing/2014/main" xmlns="" val="3042617827"/>
                    </a:ext>
                  </a:extLst>
                </a:gridCol>
                <a:gridCol w="1498278">
                  <a:extLst>
                    <a:ext uri="{9D8B030D-6E8A-4147-A177-3AD203B41FA5}">
                      <a16:colId xmlns:a16="http://schemas.microsoft.com/office/drawing/2014/main" xmlns="" val="2297177464"/>
                    </a:ext>
                  </a:extLst>
                </a:gridCol>
                <a:gridCol w="1698878">
                  <a:extLst>
                    <a:ext uri="{9D8B030D-6E8A-4147-A177-3AD203B41FA5}">
                      <a16:colId xmlns:a16="http://schemas.microsoft.com/office/drawing/2014/main" xmlns="" val="781916047"/>
                    </a:ext>
                  </a:extLst>
                </a:gridCol>
                <a:gridCol w="1598577">
                  <a:extLst>
                    <a:ext uri="{9D8B030D-6E8A-4147-A177-3AD203B41FA5}">
                      <a16:colId xmlns:a16="http://schemas.microsoft.com/office/drawing/2014/main" xmlns="" val="2689079797"/>
                    </a:ext>
                  </a:extLst>
                </a:gridCol>
                <a:gridCol w="1598577">
                  <a:extLst>
                    <a:ext uri="{9D8B030D-6E8A-4147-A177-3AD203B41FA5}">
                      <a16:colId xmlns:a16="http://schemas.microsoft.com/office/drawing/2014/main" xmlns="" val="340719902"/>
                    </a:ext>
                  </a:extLst>
                </a:gridCol>
              </a:tblGrid>
              <a:tr h="5869320">
                <a:tc>
                  <a:txBody>
                    <a:bodyPr/>
                    <a:lstStyle/>
                    <a:p>
                      <a:r>
                        <a:rPr lang="en-US" dirty="0"/>
                        <a:t>International Research Journal of Engineering and Technology (IRJET)-</a:t>
                      </a:r>
                    </a:p>
                    <a:p>
                      <a:endParaRPr lang="en-US" dirty="0"/>
                    </a:p>
                    <a:p>
                      <a:r>
                        <a:rPr lang="en-US" dirty="0"/>
                        <a:t>ANDROID BASED CANTEEN MANAGEMENT SYSTEM</a:t>
                      </a:r>
                      <a:endParaRPr lang="en-IN" dirty="0"/>
                    </a:p>
                  </a:txBody>
                  <a:tcPr/>
                </a:tc>
                <a:tc>
                  <a:txBody>
                    <a:bodyPr/>
                    <a:lstStyle/>
                    <a:p>
                      <a:r>
                        <a:rPr lang="en-IN" dirty="0"/>
                        <a:t>04th Apr 2021 </a:t>
                      </a:r>
                    </a:p>
                  </a:txBody>
                  <a:tcPr/>
                </a:tc>
                <a:tc>
                  <a:txBody>
                    <a:bodyPr/>
                    <a:lstStyle/>
                    <a:p>
                      <a:r>
                        <a:rPr lang="en-US" dirty="0"/>
                        <a:t>The canteen uses the web application login to access the orders placed by the student. Created and maintained all databases into SQL Server, in that we create tables, write query to store data or record of project. </a:t>
                      </a:r>
                      <a:endParaRPr lang="en-IN" dirty="0"/>
                    </a:p>
                  </a:txBody>
                  <a:tcPr/>
                </a:tc>
                <a:tc>
                  <a:txBody>
                    <a:bodyPr/>
                    <a:lstStyle/>
                    <a:p>
                      <a:r>
                        <a:rPr lang="en-US" dirty="0"/>
                        <a:t>All the orders placed by the students will be in digital format hence no chance of human error and tedious work. Canteen workers will not have to remember each and every order placed make their task easy</a:t>
                      </a:r>
                      <a:endParaRPr lang="en-IN" dirty="0"/>
                    </a:p>
                  </a:txBody>
                  <a:tcPr/>
                </a:tc>
                <a:tc>
                  <a:txBody>
                    <a:bodyPr/>
                    <a:lstStyle/>
                    <a:p>
                      <a:r>
                        <a:rPr lang="en-IN" dirty="0"/>
                        <a:t>Not</a:t>
                      </a:r>
                      <a:r>
                        <a:rPr lang="en-IN" baseline="0" dirty="0"/>
                        <a:t> secure</a:t>
                      </a:r>
                      <a:endParaRPr lang="en-IN" dirty="0"/>
                    </a:p>
                  </a:txBody>
                  <a:tcPr/>
                </a:tc>
                <a:extLst>
                  <a:ext uri="{0D108BD9-81ED-4DB2-BD59-A6C34878D82A}">
                    <a16:rowId xmlns:a16="http://schemas.microsoft.com/office/drawing/2014/main" xmlns="" val="936784098"/>
                  </a:ext>
                </a:extLst>
              </a:tr>
            </a:tbl>
          </a:graphicData>
        </a:graphic>
      </p:graphicFrame>
      <p:sp>
        <p:nvSpPr>
          <p:cNvPr id="2" name="Footer Placeholder 1">
            <a:extLst>
              <a:ext uri="{FF2B5EF4-FFF2-40B4-BE49-F238E27FC236}">
                <a16:creationId xmlns:a16="http://schemas.microsoft.com/office/drawing/2014/main" xmlns="" id="{DAF8E8A7-FA7C-FD7A-844B-012C03816A12}"/>
              </a:ext>
            </a:extLst>
          </p:cNvPr>
          <p:cNvSpPr>
            <a:spLocks noGrp="1"/>
          </p:cNvSpPr>
          <p:nvPr>
            <p:ph type="ftr" sz="quarter" idx="16"/>
          </p:nvPr>
        </p:nvSpPr>
        <p:spPr/>
        <p:txBody>
          <a:bodyPr/>
          <a:lstStyle/>
          <a:p>
            <a:r>
              <a:rPr lang="en-US"/>
              <a:t>Canteen Queue Management - 3rd year, 2nd sem - Mini Project</a:t>
            </a:r>
          </a:p>
        </p:txBody>
      </p:sp>
    </p:spTree>
    <p:extLst>
      <p:ext uri="{BB962C8B-B14F-4D97-AF65-F5344CB8AC3E}">
        <p14:creationId xmlns:p14="http://schemas.microsoft.com/office/powerpoint/2010/main" xmlns="" val="246088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a:t>WORKFLOW</a:t>
            </a:r>
            <a:endParaRPr lang="en-US" dirty="0"/>
          </a:p>
        </p:txBody>
      </p:sp>
      <p:pic>
        <p:nvPicPr>
          <p:cNvPr id="1026" name="Picture 2" descr="C:\Users\sankeerthana\Documents\FlowchartDiagram1.jpg"/>
          <p:cNvPicPr>
            <a:picLocks noGrp="1" noChangeAspect="1" noChangeArrowheads="1"/>
          </p:cNvPicPr>
          <p:nvPr>
            <p:ph idx="1"/>
          </p:nvPr>
        </p:nvPicPr>
        <p:blipFill>
          <a:blip r:embed="rId2"/>
          <a:srcRect/>
          <a:stretch>
            <a:fillRect/>
          </a:stretch>
        </p:blipFill>
        <p:spPr bwMode="auto">
          <a:xfrm>
            <a:off x="1017270" y="1531620"/>
            <a:ext cx="7109460" cy="4556760"/>
          </a:xfrm>
          <a:prstGeom prst="rect">
            <a:avLst/>
          </a:prstGeom>
          <a:noFill/>
        </p:spPr>
      </p:pic>
      <p:sp>
        <p:nvSpPr>
          <p:cNvPr id="2" name="Footer Placeholder 1">
            <a:extLst>
              <a:ext uri="{FF2B5EF4-FFF2-40B4-BE49-F238E27FC236}">
                <a16:creationId xmlns:a16="http://schemas.microsoft.com/office/drawing/2014/main" xmlns="" id="{63832606-B27A-FB55-F200-F1E0CECA8EA5}"/>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uml11.png"/>
          <p:cNvPicPr>
            <a:picLocks noGrp="1" noChangeAspect="1"/>
          </p:cNvPicPr>
          <p:nvPr>
            <p:ph idx="1"/>
          </p:nvPr>
        </p:nvPicPr>
        <p:blipFill>
          <a:blip r:embed="rId2"/>
          <a:stretch>
            <a:fillRect/>
          </a:stretch>
        </p:blipFill>
        <p:spPr>
          <a:xfrm>
            <a:off x="1214414" y="1714488"/>
            <a:ext cx="7215238" cy="4348702"/>
          </a:xfrm>
        </p:spPr>
      </p:pic>
      <p:sp>
        <p:nvSpPr>
          <p:cNvPr id="3" name="Title 2"/>
          <p:cNvSpPr>
            <a:spLocks noGrp="1"/>
          </p:cNvSpPr>
          <p:nvPr>
            <p:ph type="title"/>
          </p:nvPr>
        </p:nvSpPr>
        <p:spPr/>
        <p:txBody>
          <a:bodyPr>
            <a:normAutofit/>
          </a:bodyPr>
          <a:lstStyle/>
          <a:p>
            <a:r>
              <a:rPr sz="3600"/>
              <a:t>Sequence diagram for placing orders </a:t>
            </a:r>
            <a:endParaRPr lang="en-US" sz="3600" dirty="0"/>
          </a:p>
        </p:txBody>
      </p:sp>
      <p:sp>
        <p:nvSpPr>
          <p:cNvPr id="2" name="Footer Placeholder 1">
            <a:extLst>
              <a:ext uri="{FF2B5EF4-FFF2-40B4-BE49-F238E27FC236}">
                <a16:creationId xmlns:a16="http://schemas.microsoft.com/office/drawing/2014/main" xmlns="" id="{7029C87D-9BBD-FCC7-9518-5BEB12324A32}"/>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hcgfddv.png"/>
          <p:cNvPicPr>
            <a:picLocks noGrp="1" noChangeAspect="1"/>
          </p:cNvPicPr>
          <p:nvPr>
            <p:ph idx="1"/>
          </p:nvPr>
        </p:nvPicPr>
        <p:blipFill>
          <a:blip r:embed="rId2"/>
          <a:stretch>
            <a:fillRect/>
          </a:stretch>
        </p:blipFill>
        <p:spPr>
          <a:xfrm>
            <a:off x="1214414" y="1500174"/>
            <a:ext cx="7286676" cy="4241663"/>
          </a:xfrm>
        </p:spPr>
      </p:pic>
      <p:sp>
        <p:nvSpPr>
          <p:cNvPr id="3" name="Title 2"/>
          <p:cNvSpPr>
            <a:spLocks noGrp="1"/>
          </p:cNvSpPr>
          <p:nvPr>
            <p:ph type="title"/>
          </p:nvPr>
        </p:nvSpPr>
        <p:spPr/>
        <p:txBody>
          <a:bodyPr>
            <a:normAutofit/>
          </a:bodyPr>
          <a:lstStyle/>
          <a:p>
            <a:r>
              <a:rPr sz="3600"/>
              <a:t>Sequence diagram for managing orders and products by admin</a:t>
            </a:r>
            <a:endParaRPr lang="en-US" sz="3600" dirty="0"/>
          </a:p>
        </p:txBody>
      </p:sp>
      <p:sp>
        <p:nvSpPr>
          <p:cNvPr id="2" name="Footer Placeholder 1">
            <a:extLst>
              <a:ext uri="{FF2B5EF4-FFF2-40B4-BE49-F238E27FC236}">
                <a16:creationId xmlns:a16="http://schemas.microsoft.com/office/drawing/2014/main" xmlns="" id="{2B7FDA8A-5F7A-81BD-6556-7CED3CB15AF2}"/>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Content Placeholder 7" descr="fd.png"/>
          <p:cNvPicPr>
            <a:picLocks noGrp="1" noChangeAspect="1"/>
          </p:cNvPicPr>
          <p:nvPr>
            <p:ph idx="1"/>
          </p:nvPr>
        </p:nvPicPr>
        <p:blipFill>
          <a:blip r:embed="rId3"/>
          <a:stretch>
            <a:fillRect/>
          </a:stretch>
        </p:blipFill>
        <p:spPr>
          <a:xfrm>
            <a:off x="1214414" y="1785926"/>
            <a:ext cx="6572296" cy="4214842"/>
          </a:xfrm>
        </p:spPr>
      </p:pic>
      <p:sp>
        <p:nvSpPr>
          <p:cNvPr id="3" name="Title 2"/>
          <p:cNvSpPr>
            <a:spLocks noGrp="1"/>
          </p:cNvSpPr>
          <p:nvPr>
            <p:ph type="title"/>
          </p:nvPr>
        </p:nvSpPr>
        <p:spPr/>
        <p:txBody>
          <a:bodyPr>
            <a:normAutofit/>
          </a:bodyPr>
          <a:lstStyle/>
          <a:p>
            <a:r>
              <a:rPr sz="3600"/>
              <a:t>Class  diagram for login process</a:t>
            </a:r>
            <a:endParaRPr lang="en-US" sz="3600" dirty="0"/>
          </a:p>
        </p:txBody>
      </p:sp>
      <p:sp>
        <p:nvSpPr>
          <p:cNvPr id="2" name="Footer Placeholder 1">
            <a:extLst>
              <a:ext uri="{FF2B5EF4-FFF2-40B4-BE49-F238E27FC236}">
                <a16:creationId xmlns:a16="http://schemas.microsoft.com/office/drawing/2014/main" xmlns="" id="{38D3B619-8443-FE31-CF3C-D9109C99FD58}"/>
              </a:ext>
            </a:extLst>
          </p:cNvPr>
          <p:cNvSpPr>
            <a:spLocks noGrp="1"/>
          </p:cNvSpPr>
          <p:nvPr>
            <p:ph type="ftr" sz="quarter" idx="16"/>
          </p:nvPr>
        </p:nvSpPr>
        <p:spPr/>
        <p:txBody>
          <a:bodyPr/>
          <a:lstStyle/>
          <a:p>
            <a:r>
              <a:rPr lang="en-US"/>
              <a:t>Canteen Queue Management - 3rd year, 2nd sem - Mini Project</a:t>
            </a:r>
          </a:p>
        </p:txBody>
      </p:sp>
    </p:spTree>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UseCaseDiagram1.jpg"/>
          <p:cNvPicPr>
            <a:picLocks noGrp="1" noChangeAspect="1"/>
          </p:cNvPicPr>
          <p:nvPr>
            <p:ph idx="1"/>
          </p:nvPr>
        </p:nvPicPr>
        <p:blipFill>
          <a:blip r:embed="rId2"/>
          <a:stretch>
            <a:fillRect/>
          </a:stretch>
        </p:blipFill>
        <p:spPr>
          <a:xfrm>
            <a:off x="621467" y="1524000"/>
            <a:ext cx="7901066" cy="4572000"/>
          </a:xfrm>
        </p:spPr>
      </p:pic>
      <p:sp>
        <p:nvSpPr>
          <p:cNvPr id="3" name="Title 2"/>
          <p:cNvSpPr>
            <a:spLocks noGrp="1"/>
          </p:cNvSpPr>
          <p:nvPr>
            <p:ph type="title"/>
          </p:nvPr>
        </p:nvSpPr>
        <p:spPr>
          <a:xfrm>
            <a:off x="357158" y="642918"/>
            <a:ext cx="8229600" cy="1219200"/>
          </a:xfrm>
        </p:spPr>
        <p:txBody>
          <a:bodyPr>
            <a:normAutofit fontScale="90000"/>
          </a:bodyPr>
          <a:lstStyle/>
          <a:p>
            <a:pPr algn="ctr"/>
            <a:r>
              <a:rPr lang="en-IN" dirty="0"/>
              <a:t>Use case diagram</a:t>
            </a:r>
            <a:br>
              <a:rPr lang="en-IN" dirty="0"/>
            </a:br>
            <a:endParaRPr lang="en-US" dirty="0"/>
          </a:p>
        </p:txBody>
      </p:sp>
      <p:sp>
        <p:nvSpPr>
          <p:cNvPr id="2" name="Footer Placeholder 1">
            <a:extLst>
              <a:ext uri="{FF2B5EF4-FFF2-40B4-BE49-F238E27FC236}">
                <a16:creationId xmlns:a16="http://schemas.microsoft.com/office/drawing/2014/main" xmlns="" id="{C8A11A7E-858A-F284-62FA-49526FDB7C01}"/>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WhatsApp Image 2022-06-17 at 11.52.32 AM.jpeg"/>
          <p:cNvPicPr>
            <a:picLocks noGrp="1" noChangeAspect="1"/>
          </p:cNvPicPr>
          <p:nvPr>
            <p:ph idx="1"/>
          </p:nvPr>
        </p:nvPicPr>
        <p:blipFill>
          <a:blip r:embed="rId2"/>
          <a:stretch>
            <a:fillRect/>
          </a:stretch>
        </p:blipFill>
        <p:spPr>
          <a:xfrm>
            <a:off x="2796778" y="1524000"/>
            <a:ext cx="3550444" cy="4572000"/>
          </a:xfrm>
        </p:spPr>
      </p:pic>
      <p:sp>
        <p:nvSpPr>
          <p:cNvPr id="3" name="Title 2"/>
          <p:cNvSpPr>
            <a:spLocks noGrp="1"/>
          </p:cNvSpPr>
          <p:nvPr>
            <p:ph type="title"/>
          </p:nvPr>
        </p:nvSpPr>
        <p:spPr/>
        <p:txBody>
          <a:bodyPr/>
          <a:lstStyle/>
          <a:p>
            <a:pPr algn="ctr"/>
            <a:r>
              <a:rPr lang="en-IN" dirty="0"/>
              <a:t>Activity diagram</a:t>
            </a:r>
            <a:endParaRPr lang="en-US" dirty="0"/>
          </a:p>
        </p:txBody>
      </p:sp>
      <p:sp>
        <p:nvSpPr>
          <p:cNvPr id="2" name="Footer Placeholder 1">
            <a:extLst>
              <a:ext uri="{FF2B5EF4-FFF2-40B4-BE49-F238E27FC236}">
                <a16:creationId xmlns:a16="http://schemas.microsoft.com/office/drawing/2014/main" xmlns="" id="{80D16111-0864-C5D9-D68A-26198A2642E1}"/>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xmlns="" val="3623916820"/>
              </p:ext>
            </p:extLst>
          </p:nvPr>
        </p:nvGraphicFramePr>
        <p:xfrm>
          <a:off x="1115616" y="2132856"/>
          <a:ext cx="7211144" cy="4214516"/>
        </p:xfrm>
        <a:graphic>
          <a:graphicData uri="http://schemas.openxmlformats.org/drawingml/2006/table">
            <a:tbl>
              <a:tblPr firstRow="1" bandRow="1">
                <a:tableStyleId>{5C22544A-7EE6-4342-B048-85BDC9FD1C3A}</a:tableStyleId>
              </a:tblPr>
              <a:tblGrid>
                <a:gridCol w="1101685">
                  <a:extLst>
                    <a:ext uri="{9D8B030D-6E8A-4147-A177-3AD203B41FA5}">
                      <a16:colId xmlns:a16="http://schemas.microsoft.com/office/drawing/2014/main" xmlns="" val="20000"/>
                    </a:ext>
                  </a:extLst>
                </a:gridCol>
                <a:gridCol w="3705744">
                  <a:extLst>
                    <a:ext uri="{9D8B030D-6E8A-4147-A177-3AD203B41FA5}">
                      <a16:colId xmlns:a16="http://schemas.microsoft.com/office/drawing/2014/main" xmlns="" val="20001"/>
                    </a:ext>
                  </a:extLst>
                </a:gridCol>
                <a:gridCol w="2403715">
                  <a:extLst>
                    <a:ext uri="{9D8B030D-6E8A-4147-A177-3AD203B41FA5}">
                      <a16:colId xmlns:a16="http://schemas.microsoft.com/office/drawing/2014/main" xmlns="" val="20002"/>
                    </a:ext>
                  </a:extLst>
                </a:gridCol>
              </a:tblGrid>
              <a:tr h="370840">
                <a:tc>
                  <a:txBody>
                    <a:bodyPr/>
                    <a:lstStyle/>
                    <a:p>
                      <a:r>
                        <a:rPr lang="en-IN" dirty="0" err="1"/>
                        <a:t>Sno</a:t>
                      </a:r>
                      <a:endParaRPr lang="en-US" dirty="0"/>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xmlns="" val="10000"/>
                  </a:ext>
                </a:extLst>
              </a:tr>
              <a:tr h="370840">
                <a:tc>
                  <a:txBody>
                    <a:bodyPr/>
                    <a:lstStyle/>
                    <a:p>
                      <a:r>
                        <a:rPr lang="en-IN" dirty="0"/>
                        <a:t>1</a:t>
                      </a:r>
                      <a:endParaRPr lang="en-US" dirty="0"/>
                    </a:p>
                  </a:txBody>
                  <a:tcPr/>
                </a:tc>
                <a:tc>
                  <a:txBody>
                    <a:bodyPr/>
                    <a:lstStyle/>
                    <a:p>
                      <a:r>
                        <a:rPr lang="en-IN" dirty="0"/>
                        <a:t>Introduction</a:t>
                      </a:r>
                      <a:endParaRPr lang="en-US" dirty="0"/>
                    </a:p>
                  </a:txBody>
                  <a:tcPr/>
                </a:tc>
                <a:tc>
                  <a:txBody>
                    <a:bodyPr/>
                    <a:lstStyle/>
                    <a:p>
                      <a:r>
                        <a:rPr lang="en-IN" dirty="0"/>
                        <a:t>3</a:t>
                      </a:r>
                      <a:endParaRPr lang="en-US" dirty="0"/>
                    </a:p>
                  </a:txBody>
                  <a:tcPr/>
                </a:tc>
                <a:extLst>
                  <a:ext uri="{0D108BD9-81ED-4DB2-BD59-A6C34878D82A}">
                    <a16:rowId xmlns:a16="http://schemas.microsoft.com/office/drawing/2014/main" xmlns="" val="10001"/>
                  </a:ext>
                </a:extLst>
              </a:tr>
              <a:tr h="370840">
                <a:tc>
                  <a:txBody>
                    <a:bodyPr/>
                    <a:lstStyle/>
                    <a:p>
                      <a:r>
                        <a:rPr lang="en-IN" dirty="0"/>
                        <a:t>2</a:t>
                      </a:r>
                      <a:endParaRPr lang="en-US" dirty="0"/>
                    </a:p>
                  </a:txBody>
                  <a:tcPr/>
                </a:tc>
                <a:tc>
                  <a:txBody>
                    <a:bodyPr/>
                    <a:lstStyle/>
                    <a:p>
                      <a:r>
                        <a:rPr lang="en-IN" dirty="0"/>
                        <a:t>Abstract</a:t>
                      </a:r>
                      <a:endParaRPr lang="en-US" dirty="0"/>
                    </a:p>
                  </a:txBody>
                  <a:tcPr/>
                </a:tc>
                <a:tc>
                  <a:txBody>
                    <a:bodyPr/>
                    <a:lstStyle/>
                    <a:p>
                      <a:r>
                        <a:rPr lang="en-IN" dirty="0"/>
                        <a:t>4</a:t>
                      </a:r>
                      <a:endParaRPr lang="en-US" dirty="0"/>
                    </a:p>
                  </a:txBody>
                  <a:tcPr/>
                </a:tc>
                <a:extLst>
                  <a:ext uri="{0D108BD9-81ED-4DB2-BD59-A6C34878D82A}">
                    <a16:rowId xmlns:a16="http://schemas.microsoft.com/office/drawing/2014/main" xmlns="" val="10002"/>
                  </a:ext>
                </a:extLst>
              </a:tr>
              <a:tr h="370840">
                <a:tc>
                  <a:txBody>
                    <a:bodyPr/>
                    <a:lstStyle/>
                    <a:p>
                      <a:r>
                        <a:rPr lang="en-IN" dirty="0"/>
                        <a:t>3</a:t>
                      </a:r>
                      <a:endParaRPr lang="en-US" dirty="0"/>
                    </a:p>
                  </a:txBody>
                  <a:tcPr/>
                </a:tc>
                <a:tc>
                  <a:txBody>
                    <a:bodyPr/>
                    <a:lstStyle/>
                    <a:p>
                      <a:r>
                        <a:rPr lang="en-IN" dirty="0"/>
                        <a:t>Existing system</a:t>
                      </a:r>
                      <a:endParaRPr lang="en-US" dirty="0"/>
                    </a:p>
                  </a:txBody>
                  <a:tcPr/>
                </a:tc>
                <a:tc>
                  <a:txBody>
                    <a:bodyPr/>
                    <a:lstStyle/>
                    <a:p>
                      <a:r>
                        <a:rPr lang="en-IN" dirty="0"/>
                        <a:t>5</a:t>
                      </a:r>
                      <a:endParaRPr lang="en-US" dirty="0"/>
                    </a:p>
                  </a:txBody>
                  <a:tcPr/>
                </a:tc>
                <a:extLst>
                  <a:ext uri="{0D108BD9-81ED-4DB2-BD59-A6C34878D82A}">
                    <a16:rowId xmlns:a16="http://schemas.microsoft.com/office/drawing/2014/main" xmlns="" val="10003"/>
                  </a:ext>
                </a:extLst>
              </a:tr>
              <a:tr h="370840">
                <a:tc>
                  <a:txBody>
                    <a:bodyPr/>
                    <a:lstStyle/>
                    <a:p>
                      <a:r>
                        <a:rPr lang="en-IN" dirty="0"/>
                        <a:t>4</a:t>
                      </a:r>
                      <a:endParaRPr lang="en-US" dirty="0"/>
                    </a:p>
                  </a:txBody>
                  <a:tcPr/>
                </a:tc>
                <a:tc>
                  <a:txBody>
                    <a:bodyPr/>
                    <a:lstStyle/>
                    <a:p>
                      <a:r>
                        <a:rPr lang="en-IN" dirty="0"/>
                        <a:t>Drawbacks of existing system</a:t>
                      </a:r>
                      <a:endParaRPr lang="en-US" dirty="0"/>
                    </a:p>
                  </a:txBody>
                  <a:tcPr/>
                </a:tc>
                <a:tc>
                  <a:txBody>
                    <a:bodyPr/>
                    <a:lstStyle/>
                    <a:p>
                      <a:r>
                        <a:rPr lang="en-IN" dirty="0"/>
                        <a:t>6</a:t>
                      </a:r>
                      <a:endParaRPr lang="en-US" dirty="0"/>
                    </a:p>
                  </a:txBody>
                  <a:tcPr/>
                </a:tc>
                <a:extLst>
                  <a:ext uri="{0D108BD9-81ED-4DB2-BD59-A6C34878D82A}">
                    <a16:rowId xmlns:a16="http://schemas.microsoft.com/office/drawing/2014/main" xmlns="" val="10004"/>
                  </a:ext>
                </a:extLst>
              </a:tr>
              <a:tr h="370840">
                <a:tc>
                  <a:txBody>
                    <a:bodyPr/>
                    <a:lstStyle/>
                    <a:p>
                      <a:r>
                        <a:rPr lang="en-IN" dirty="0"/>
                        <a:t>5</a:t>
                      </a:r>
                      <a:endParaRPr lang="en-US" dirty="0"/>
                    </a:p>
                  </a:txBody>
                  <a:tcPr/>
                </a:tc>
                <a:tc>
                  <a:txBody>
                    <a:bodyPr/>
                    <a:lstStyle/>
                    <a:p>
                      <a:r>
                        <a:rPr lang="en-IN" dirty="0"/>
                        <a:t>Proposed system</a:t>
                      </a:r>
                      <a:endParaRPr lang="en-US" dirty="0"/>
                    </a:p>
                  </a:txBody>
                  <a:tcPr/>
                </a:tc>
                <a:tc>
                  <a:txBody>
                    <a:bodyPr/>
                    <a:lstStyle/>
                    <a:p>
                      <a:r>
                        <a:rPr lang="en-IN" dirty="0"/>
                        <a:t>7</a:t>
                      </a:r>
                      <a:endParaRPr lang="en-US" dirty="0"/>
                    </a:p>
                  </a:txBody>
                  <a:tcPr/>
                </a:tc>
                <a:extLst>
                  <a:ext uri="{0D108BD9-81ED-4DB2-BD59-A6C34878D82A}">
                    <a16:rowId xmlns:a16="http://schemas.microsoft.com/office/drawing/2014/main" xmlns="" val="10005"/>
                  </a:ext>
                </a:extLst>
              </a:tr>
              <a:tr h="370840">
                <a:tc>
                  <a:txBody>
                    <a:bodyPr/>
                    <a:lstStyle/>
                    <a:p>
                      <a:r>
                        <a:rPr lang="en-IN" dirty="0"/>
                        <a:t>6</a:t>
                      </a:r>
                      <a:endParaRPr lang="en-US" dirty="0"/>
                    </a:p>
                  </a:txBody>
                  <a:tcPr/>
                </a:tc>
                <a:tc>
                  <a:txBody>
                    <a:bodyPr/>
                    <a:lstStyle/>
                    <a:p>
                      <a:r>
                        <a:rPr lang="en-IN" dirty="0"/>
                        <a:t>Objectives</a:t>
                      </a:r>
                      <a:r>
                        <a:rPr lang="en-IN" baseline="0" dirty="0"/>
                        <a:t> and Functionalities</a:t>
                      </a:r>
                      <a:endParaRPr lang="en-US" dirty="0"/>
                    </a:p>
                  </a:txBody>
                  <a:tcPr/>
                </a:tc>
                <a:tc>
                  <a:txBody>
                    <a:bodyPr/>
                    <a:lstStyle/>
                    <a:p>
                      <a:r>
                        <a:rPr lang="en-IN" dirty="0"/>
                        <a:t>8</a:t>
                      </a:r>
                      <a:endParaRPr lang="en-US" dirty="0"/>
                    </a:p>
                  </a:txBody>
                  <a:tcPr/>
                </a:tc>
                <a:extLst>
                  <a:ext uri="{0D108BD9-81ED-4DB2-BD59-A6C34878D82A}">
                    <a16:rowId xmlns:a16="http://schemas.microsoft.com/office/drawing/2014/main" xmlns="" val="10006"/>
                  </a:ext>
                </a:extLst>
              </a:tr>
              <a:tr h="370840">
                <a:tc>
                  <a:txBody>
                    <a:bodyPr/>
                    <a:lstStyle/>
                    <a:p>
                      <a:r>
                        <a:rPr lang="en-IN" dirty="0"/>
                        <a:t>7</a:t>
                      </a:r>
                      <a:endParaRPr lang="en-US" dirty="0"/>
                    </a:p>
                  </a:txBody>
                  <a:tcPr/>
                </a:tc>
                <a:tc>
                  <a:txBody>
                    <a:bodyPr/>
                    <a:lstStyle/>
                    <a:p>
                      <a:r>
                        <a:rPr lang="en-IN" dirty="0"/>
                        <a:t>System</a:t>
                      </a:r>
                      <a:r>
                        <a:rPr lang="en-IN" baseline="0" dirty="0"/>
                        <a:t> requirements</a:t>
                      </a:r>
                      <a:endParaRPr lang="en-US" dirty="0"/>
                    </a:p>
                  </a:txBody>
                  <a:tcPr/>
                </a:tc>
                <a:tc>
                  <a:txBody>
                    <a:bodyPr/>
                    <a:lstStyle/>
                    <a:p>
                      <a:r>
                        <a:rPr lang="en-IN" dirty="0"/>
                        <a:t>9</a:t>
                      </a:r>
                      <a:endParaRPr lang="en-US" dirty="0"/>
                    </a:p>
                  </a:txBody>
                  <a:tcPr/>
                </a:tc>
                <a:extLst>
                  <a:ext uri="{0D108BD9-81ED-4DB2-BD59-A6C34878D82A}">
                    <a16:rowId xmlns:a16="http://schemas.microsoft.com/office/drawing/2014/main" xmlns="" val="10007"/>
                  </a:ext>
                </a:extLst>
              </a:tr>
              <a:tr h="438478">
                <a:tc>
                  <a:txBody>
                    <a:bodyPr/>
                    <a:lstStyle/>
                    <a:p>
                      <a:r>
                        <a:rPr lang="en-IN" dirty="0"/>
                        <a:t>8</a:t>
                      </a:r>
                      <a:endParaRPr lang="en-US" dirty="0"/>
                    </a:p>
                  </a:txBody>
                  <a:tcPr/>
                </a:tc>
                <a:tc>
                  <a:txBody>
                    <a:bodyPr/>
                    <a:lstStyle/>
                    <a:p>
                      <a:r>
                        <a:rPr lang="en-IN" dirty="0"/>
                        <a:t>Literature</a:t>
                      </a:r>
                      <a:endParaRPr lang="en-US" dirty="0"/>
                    </a:p>
                  </a:txBody>
                  <a:tcPr/>
                </a:tc>
                <a:tc>
                  <a:txBody>
                    <a:bodyPr/>
                    <a:lstStyle/>
                    <a:p>
                      <a:r>
                        <a:rPr lang="en-IN" dirty="0"/>
                        <a:t>10</a:t>
                      </a:r>
                      <a:endParaRPr lang="en-US" dirty="0"/>
                    </a:p>
                  </a:txBody>
                  <a:tcPr/>
                </a:tc>
                <a:extLst>
                  <a:ext uri="{0D108BD9-81ED-4DB2-BD59-A6C34878D82A}">
                    <a16:rowId xmlns:a16="http://schemas.microsoft.com/office/drawing/2014/main" xmlns="" val="10008"/>
                  </a:ext>
                </a:extLst>
              </a:tr>
              <a:tr h="438478">
                <a:tc>
                  <a:txBody>
                    <a:bodyPr/>
                    <a:lstStyle/>
                    <a:p>
                      <a:r>
                        <a:rPr lang="en-IN" dirty="0"/>
                        <a:t>9</a:t>
                      </a:r>
                      <a:endParaRPr lang="en-US" dirty="0"/>
                    </a:p>
                  </a:txBody>
                  <a:tcPr/>
                </a:tc>
                <a:tc>
                  <a:txBody>
                    <a:bodyPr/>
                    <a:lstStyle/>
                    <a:p>
                      <a:r>
                        <a:rPr lang="en-IN" dirty="0"/>
                        <a:t>Work flow</a:t>
                      </a:r>
                      <a:endParaRPr lang="en-US" dirty="0"/>
                    </a:p>
                  </a:txBody>
                  <a:tcPr/>
                </a:tc>
                <a:tc>
                  <a:txBody>
                    <a:bodyPr/>
                    <a:lstStyle/>
                    <a:p>
                      <a:r>
                        <a:rPr lang="en-IN" dirty="0"/>
                        <a:t>14</a:t>
                      </a:r>
                      <a:endParaRPr lang="en-US" dirty="0"/>
                    </a:p>
                  </a:txBody>
                  <a:tcPr/>
                </a:tc>
                <a:extLst>
                  <a:ext uri="{0D108BD9-81ED-4DB2-BD59-A6C34878D82A}">
                    <a16:rowId xmlns:a16="http://schemas.microsoft.com/office/drawing/2014/main" xmlns="" val="10009"/>
                  </a:ext>
                </a:extLst>
              </a:tr>
              <a:tr h="370840">
                <a:tc>
                  <a:txBody>
                    <a:bodyPr/>
                    <a:lstStyle/>
                    <a:p>
                      <a:r>
                        <a:rPr lang="en-IN" dirty="0"/>
                        <a:t>10</a:t>
                      </a:r>
                      <a:endParaRPr lang="en-US" dirty="0"/>
                    </a:p>
                  </a:txBody>
                  <a:tcPr/>
                </a:tc>
                <a:tc>
                  <a:txBody>
                    <a:bodyPr/>
                    <a:lstStyle/>
                    <a:p>
                      <a:r>
                        <a:rPr lang="en-IN" dirty="0"/>
                        <a:t>UML</a:t>
                      </a:r>
                      <a:r>
                        <a:rPr lang="en-IN" baseline="0" dirty="0"/>
                        <a:t> diagrams</a:t>
                      </a:r>
                      <a:endParaRPr lang="en-US" dirty="0"/>
                    </a:p>
                  </a:txBody>
                  <a:tcPr/>
                </a:tc>
                <a:tc>
                  <a:txBody>
                    <a:bodyPr/>
                    <a:lstStyle/>
                    <a:p>
                      <a:r>
                        <a:rPr lang="en-IN" dirty="0"/>
                        <a:t>15</a:t>
                      </a:r>
                      <a:endParaRPr lang="en-US" dirty="0"/>
                    </a:p>
                  </a:txBody>
                  <a:tcPr/>
                </a:tc>
                <a:extLst>
                  <a:ext uri="{0D108BD9-81ED-4DB2-BD59-A6C34878D82A}">
                    <a16:rowId xmlns:a16="http://schemas.microsoft.com/office/drawing/2014/main" xmlns="" val="10010"/>
                  </a:ext>
                </a:extLst>
              </a:tr>
            </a:tbl>
          </a:graphicData>
        </a:graphic>
      </p:graphicFrame>
      <p:sp>
        <p:nvSpPr>
          <p:cNvPr id="3" name="Title 2"/>
          <p:cNvSpPr>
            <a:spLocks noGrp="1"/>
          </p:cNvSpPr>
          <p:nvPr>
            <p:ph type="title"/>
          </p:nvPr>
        </p:nvSpPr>
        <p:spPr>
          <a:xfrm>
            <a:off x="500034" y="1357298"/>
            <a:ext cx="8291264" cy="750912"/>
          </a:xfrm>
        </p:spPr>
        <p:txBody>
          <a:bodyPr>
            <a:normAutofit fontScale="90000"/>
          </a:bodyPr>
          <a:lstStyle/>
          <a:p>
            <a:r>
              <a:rPr lang="en-IN" dirty="0"/>
              <a:t>                         </a:t>
            </a:r>
            <a:r>
              <a:rPr lang="en-IN" dirty="0" smtClean="0"/>
              <a:t/>
            </a:r>
            <a:br>
              <a:rPr lang="en-IN" dirty="0" smtClean="0"/>
            </a:br>
            <a:r>
              <a:rPr lang="en-IN" dirty="0" smtClean="0"/>
              <a:t/>
            </a:r>
            <a:br>
              <a:rPr lang="en-IN" dirty="0" smtClean="0"/>
            </a:br>
            <a:r>
              <a:rPr lang="en-IN" dirty="0" smtClean="0"/>
              <a:t>                              </a:t>
            </a:r>
            <a:r>
              <a:rPr lang="en-IN" sz="3100" dirty="0" smtClean="0"/>
              <a:t>AGENDA </a:t>
            </a:r>
            <a:endParaRPr lang="en-US" sz="3100" dirty="0"/>
          </a:p>
        </p:txBody>
      </p:sp>
      <p:pic>
        <p:nvPicPr>
          <p:cNvPr id="5" name="Picture 4" descr="vignana logo1">
            <a:extLst>
              <a:ext uri="{FF2B5EF4-FFF2-40B4-BE49-F238E27FC236}">
                <a16:creationId xmlns:a16="http://schemas.microsoft.com/office/drawing/2014/main" xmlns="" id="{5EA874DE-17FE-7071-DF5A-0B6375D80F41}"/>
              </a:ext>
            </a:extLst>
          </p:cNvPr>
          <p:cNvPicPr/>
          <p:nvPr/>
        </p:nvPicPr>
        <p:blipFill>
          <a:blip r:embed="rId2" cstate="print"/>
          <a:srcRect/>
          <a:stretch>
            <a:fillRect/>
          </a:stretch>
        </p:blipFill>
        <p:spPr bwMode="auto">
          <a:xfrm>
            <a:off x="171530" y="31356"/>
            <a:ext cx="872077" cy="861774"/>
          </a:xfrm>
          <a:prstGeom prst="rect">
            <a:avLst/>
          </a:prstGeom>
          <a:noFill/>
          <a:ln w="9525">
            <a:noFill/>
            <a:miter lim="800000"/>
            <a:headEnd/>
            <a:tailEnd/>
          </a:ln>
        </p:spPr>
      </p:pic>
      <p:sp>
        <p:nvSpPr>
          <p:cNvPr id="6" name="TextBox 5">
            <a:extLst>
              <a:ext uri="{FF2B5EF4-FFF2-40B4-BE49-F238E27FC236}">
                <a16:creationId xmlns:a16="http://schemas.microsoft.com/office/drawing/2014/main" xmlns="" id="{B8B26DA5-3865-43F9-9ADE-CFD3B34FD82B}"/>
              </a:ext>
            </a:extLst>
          </p:cNvPr>
          <p:cNvSpPr txBox="1"/>
          <p:nvPr/>
        </p:nvSpPr>
        <p:spPr>
          <a:xfrm>
            <a:off x="832253" y="65308"/>
            <a:ext cx="8276251" cy="1631216"/>
          </a:xfrm>
          <a:prstGeom prst="rect">
            <a:avLst/>
          </a:prstGeom>
          <a:noFill/>
        </p:spPr>
        <p:txBody>
          <a:bodyPr wrap="square" rtlCol="0">
            <a:spAutoFit/>
          </a:bodyPr>
          <a:lstStyle/>
          <a:p>
            <a:pPr algn="ctr">
              <a:buClr>
                <a:srgbClr val="000000"/>
              </a:buClr>
              <a:buFont typeface="Arial"/>
              <a:buNone/>
            </a:pPr>
            <a:endParaRPr lang="en-IN" b="1" kern="0" dirty="0" smtClean="0">
              <a:solidFill>
                <a:srgbClr val="EF6C00"/>
              </a:solidFill>
              <a:latin typeface="Arial"/>
              <a:cs typeface="Arial"/>
              <a:sym typeface="Arial"/>
            </a:endParaRPr>
          </a:p>
          <a:p>
            <a:pPr algn="ctr">
              <a:buClr>
                <a:srgbClr val="000000"/>
              </a:buClr>
              <a:buFont typeface="Arial"/>
              <a:buNone/>
            </a:pPr>
            <a:r>
              <a:rPr lang="en-IN" b="1" kern="0" dirty="0" smtClean="0">
                <a:solidFill>
                  <a:schemeClr val="bg2">
                    <a:lumMod val="75000"/>
                  </a:schemeClr>
                </a:solidFill>
                <a:latin typeface="Arial"/>
                <a:cs typeface="Arial"/>
                <a:sym typeface="Arial"/>
              </a:rPr>
              <a:t>VNR </a:t>
            </a:r>
            <a:r>
              <a:rPr lang="en-IN" b="1" kern="0" dirty="0">
                <a:solidFill>
                  <a:schemeClr val="bg2">
                    <a:lumMod val="75000"/>
                  </a:schemeClr>
                </a:solidFill>
                <a:latin typeface="Arial"/>
                <a:cs typeface="Arial"/>
                <a:sym typeface="Arial"/>
              </a:rPr>
              <a:t>Vignana Jyothi Institute Of Engineering and Technology</a:t>
            </a:r>
          </a:p>
          <a:p>
            <a:pPr algn="ctr">
              <a:buClr>
                <a:srgbClr val="000000"/>
              </a:buClr>
              <a:buFont typeface="Arial"/>
              <a:buNone/>
            </a:pPr>
            <a:r>
              <a:rPr lang="en-IN" sz="2000" b="1" kern="0" dirty="0">
                <a:solidFill>
                  <a:srgbClr val="000000"/>
                </a:solidFill>
                <a:latin typeface="Arial"/>
                <a:cs typeface="Arial"/>
                <a:sym typeface="Arial"/>
              </a:rPr>
              <a:t>Computer Science &amp; Engineering Department</a:t>
            </a:r>
          </a:p>
          <a:p>
            <a:pPr algn="ctr">
              <a:buClr>
                <a:srgbClr val="000000"/>
              </a:buClr>
              <a:buFont typeface="Arial"/>
              <a:buNone/>
            </a:pPr>
            <a:endParaRPr lang="en-IN" sz="2000" b="1" kern="0" dirty="0">
              <a:solidFill>
                <a:srgbClr val="000000"/>
              </a:solidFill>
              <a:latin typeface="Arial"/>
              <a:cs typeface="Arial"/>
              <a:sym typeface="Arial"/>
            </a:endParaRPr>
          </a:p>
          <a:p>
            <a:pPr algn="ctr">
              <a:buClr>
                <a:srgbClr val="000000"/>
              </a:buClr>
              <a:buFont typeface="Arial"/>
              <a:buNone/>
            </a:pPr>
            <a:r>
              <a:rPr lang="en-IN" sz="2400" b="1" kern="0" dirty="0">
                <a:solidFill>
                  <a:srgbClr val="C00000"/>
                </a:solidFill>
                <a:latin typeface="Arial"/>
                <a:cs typeface="Arial"/>
                <a:sym typeface="Arial"/>
              </a:rPr>
              <a:t>Computer Science and Business Systems (CSBS)</a:t>
            </a:r>
          </a:p>
        </p:txBody>
      </p:sp>
      <p:sp>
        <p:nvSpPr>
          <p:cNvPr id="2" name="Footer Placeholder 1">
            <a:extLst>
              <a:ext uri="{FF2B5EF4-FFF2-40B4-BE49-F238E27FC236}">
                <a16:creationId xmlns:a16="http://schemas.microsoft.com/office/drawing/2014/main" xmlns="" id="{11FECB5B-50C3-E91B-D970-1D9AE28CB4A9}"/>
              </a:ext>
            </a:extLst>
          </p:cNvPr>
          <p:cNvSpPr>
            <a:spLocks noGrp="1"/>
          </p:cNvSpPr>
          <p:nvPr>
            <p:ph type="ftr" sz="quarter" idx="16"/>
          </p:nvPr>
        </p:nvSpPr>
        <p:spPr>
          <a:xfrm>
            <a:off x="1341512" y="6357320"/>
            <a:ext cx="5966792" cy="384048"/>
          </a:xfrm>
        </p:spPr>
        <p:txBody>
          <a:bodyPr/>
          <a:lstStyle/>
          <a:p>
            <a:r>
              <a:rPr lang="en-US" dirty="0"/>
              <a:t>Canteen Queue Management - 3rd year, 2nd </a:t>
            </a:r>
            <a:r>
              <a:rPr lang="en-US" dirty="0" err="1"/>
              <a:t>sem</a:t>
            </a:r>
            <a:r>
              <a:rPr lang="en-US" dirty="0"/>
              <a:t> - Mini Project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1.png"/>
          <p:cNvPicPr>
            <a:picLocks noGrp="1" noChangeAspect="1"/>
          </p:cNvPicPr>
          <p:nvPr>
            <p:ph idx="1"/>
          </p:nvPr>
        </p:nvPicPr>
        <p:blipFill>
          <a:blip r:embed="rId2"/>
          <a:stretch>
            <a:fillRect/>
          </a:stretch>
        </p:blipFill>
        <p:spPr>
          <a:xfrm>
            <a:off x="457200" y="1981200"/>
            <a:ext cx="8115328" cy="3657600"/>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lstStyle/>
          <a:p>
            <a:r>
              <a:rPr lang="en-IN" dirty="0" smtClean="0"/>
              <a:t>SIGN UP PAGE</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2.png"/>
          <p:cNvPicPr>
            <a:picLocks noGrp="1" noChangeAspect="1"/>
          </p:cNvPicPr>
          <p:nvPr>
            <p:ph idx="1"/>
          </p:nvPr>
        </p:nvPicPr>
        <p:blipFill>
          <a:blip r:embed="rId2"/>
          <a:stretch>
            <a:fillRect/>
          </a:stretch>
        </p:blipFill>
        <p:spPr>
          <a:xfrm>
            <a:off x="857224" y="2022585"/>
            <a:ext cx="7829576" cy="3574829"/>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normAutofit fontScale="90000"/>
          </a:bodyPr>
          <a:lstStyle/>
          <a:p>
            <a:r>
              <a:rPr lang="en-IN" dirty="0" smtClean="0"/>
              <a:t>Authentication using Google and Email</a:t>
            </a: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3.png"/>
          <p:cNvPicPr>
            <a:picLocks noGrp="1" noChangeAspect="1"/>
          </p:cNvPicPr>
          <p:nvPr>
            <p:ph idx="1"/>
          </p:nvPr>
        </p:nvPicPr>
        <p:blipFill>
          <a:blip r:embed="rId2"/>
          <a:stretch>
            <a:fillRect/>
          </a:stretch>
        </p:blipFill>
        <p:spPr>
          <a:xfrm>
            <a:off x="457200" y="1921491"/>
            <a:ext cx="8229600" cy="3777018"/>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lstStyle/>
          <a:p>
            <a:r>
              <a:rPr lang="en-IN" dirty="0" smtClean="0"/>
              <a:t>HOME PAGE- Displaying Menu</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4.png"/>
          <p:cNvPicPr>
            <a:picLocks noGrp="1" noChangeAspect="1"/>
          </p:cNvPicPr>
          <p:nvPr>
            <p:ph idx="1"/>
          </p:nvPr>
        </p:nvPicPr>
        <p:blipFill>
          <a:blip r:embed="rId2"/>
          <a:stretch>
            <a:fillRect/>
          </a:stretch>
        </p:blipFill>
        <p:spPr>
          <a:xfrm>
            <a:off x="532461" y="1524000"/>
            <a:ext cx="8079078" cy="4572000"/>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lstStyle/>
          <a:p>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5.png"/>
          <p:cNvPicPr>
            <a:picLocks noGrp="1" noChangeAspect="1"/>
          </p:cNvPicPr>
          <p:nvPr>
            <p:ph idx="1"/>
          </p:nvPr>
        </p:nvPicPr>
        <p:blipFill>
          <a:blip r:embed="rId2"/>
          <a:stretch>
            <a:fillRect/>
          </a:stretch>
        </p:blipFill>
        <p:spPr>
          <a:xfrm>
            <a:off x="457200" y="1643050"/>
            <a:ext cx="8229600" cy="3991171"/>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lstStyle/>
          <a:p>
            <a:r>
              <a:rPr lang="en-IN" dirty="0" smtClean="0"/>
              <a:t>Add items to your Cart</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9.png"/>
          <p:cNvPicPr>
            <a:picLocks noGrp="1" noChangeAspect="1"/>
          </p:cNvPicPr>
          <p:nvPr>
            <p:ph idx="1"/>
          </p:nvPr>
        </p:nvPicPr>
        <p:blipFill>
          <a:blip r:embed="rId2"/>
          <a:stretch>
            <a:fillRect/>
          </a:stretch>
        </p:blipFill>
        <p:spPr>
          <a:xfrm>
            <a:off x="457200" y="1583376"/>
            <a:ext cx="8229600" cy="4453247"/>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lstStyle/>
          <a:p>
            <a:r>
              <a:rPr lang="en-IN" dirty="0" smtClean="0"/>
              <a:t>Payment</a:t>
            </a:r>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lstStyle/>
          <a:p>
            <a:r>
              <a:rPr lang="en-IN" dirty="0" smtClean="0"/>
              <a:t>Enter details and pay</a:t>
            </a:r>
            <a:endParaRPr lang="en-US" dirty="0"/>
          </a:p>
        </p:txBody>
      </p:sp>
      <p:pic>
        <p:nvPicPr>
          <p:cNvPr id="7" name="Content Placeholder 6" descr="project6.png"/>
          <p:cNvPicPr>
            <a:picLocks noGrp="1" noChangeAspect="1"/>
          </p:cNvPicPr>
          <p:nvPr>
            <p:ph idx="1"/>
          </p:nvPr>
        </p:nvPicPr>
        <p:blipFill>
          <a:blip r:embed="rId2"/>
          <a:stretch>
            <a:fillRect/>
          </a:stretch>
        </p:blipFill>
        <p:spPr>
          <a:xfrm>
            <a:off x="457200" y="1526122"/>
            <a:ext cx="8229600" cy="4567755"/>
          </a:xfr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10.png"/>
          <p:cNvPicPr>
            <a:picLocks noGrp="1" noChangeAspect="1"/>
          </p:cNvPicPr>
          <p:nvPr>
            <p:ph idx="1"/>
          </p:nvPr>
        </p:nvPicPr>
        <p:blipFill>
          <a:blip r:embed="rId2"/>
          <a:stretch>
            <a:fillRect/>
          </a:stretch>
        </p:blipFill>
        <p:spPr>
          <a:xfrm>
            <a:off x="428596" y="1945562"/>
            <a:ext cx="8258204" cy="3983768"/>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normAutofit fontScale="90000"/>
          </a:bodyPr>
          <a:lstStyle/>
          <a:p>
            <a:r>
              <a:rPr lang="en-IN" dirty="0" smtClean="0"/>
              <a:t>Receipt to mail after successful payment</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7.png"/>
          <p:cNvPicPr>
            <a:picLocks noGrp="1" noChangeAspect="1"/>
          </p:cNvPicPr>
          <p:nvPr>
            <p:ph idx="1"/>
          </p:nvPr>
        </p:nvPicPr>
        <p:blipFill>
          <a:blip r:embed="rId2"/>
          <a:stretch>
            <a:fillRect/>
          </a:stretch>
        </p:blipFill>
        <p:spPr>
          <a:xfrm>
            <a:off x="457200" y="1832182"/>
            <a:ext cx="8229600" cy="3955635"/>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a:xfrm>
            <a:off x="428596" y="357166"/>
            <a:ext cx="8229600" cy="1219200"/>
          </a:xfrm>
        </p:spPr>
        <p:txBody>
          <a:bodyPr>
            <a:normAutofit fontScale="90000"/>
          </a:bodyPr>
          <a:lstStyle/>
          <a:p>
            <a:r>
              <a:rPr lang="en-IN" dirty="0" smtClean="0"/>
              <a:t>Admin adding products and managing stocks</a:t>
            </a: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11.png"/>
          <p:cNvPicPr>
            <a:picLocks noGrp="1" noChangeAspect="1"/>
          </p:cNvPicPr>
          <p:nvPr>
            <p:ph idx="1"/>
          </p:nvPr>
        </p:nvPicPr>
        <p:blipFill>
          <a:blip r:embed="rId2"/>
          <a:stretch>
            <a:fillRect/>
          </a:stretch>
        </p:blipFill>
        <p:spPr>
          <a:xfrm>
            <a:off x="457200" y="1846788"/>
            <a:ext cx="8229600" cy="3926423"/>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lstStyle/>
          <a:p>
            <a:r>
              <a:rPr lang="en-IN" dirty="0" smtClean="0"/>
              <a:t>DATABASE</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800" dirty="0"/>
              <a:t>During breaks, there is a huge crowd in the college canteen. Starting from the queue at the coupon counter to the serving counter  a lot of time is spent waiting due to which the students and faculty get late for their lectures.</a:t>
            </a:r>
          </a:p>
          <a:p>
            <a:r>
              <a:rPr lang="en-US" sz="1800" dirty="0"/>
              <a:t> Both students and faculty, often wish to have a way to considerably reduce or get rid of this waiting time.</a:t>
            </a:r>
          </a:p>
          <a:p>
            <a:r>
              <a:rPr lang="en-US" sz="1800" dirty="0"/>
              <a:t> One solution to this problem is to have a system by which once the order gets placed a token will be generated for the item.</a:t>
            </a:r>
          </a:p>
          <a:p>
            <a:r>
              <a:rPr lang="en-US" sz="1800" dirty="0"/>
              <a:t> This would avoid the time wasted at the serving counter when a server takes time to deliver previous orders before taking a new coupon and placing it in the kitchen.</a:t>
            </a:r>
          </a:p>
          <a:p>
            <a:r>
              <a:rPr lang="en-US" sz="1800" dirty="0"/>
              <a:t> We can also have a facility for placing orders in advance so that his/her order is kept ready just for the particular time he/she chooses. </a:t>
            </a:r>
          </a:p>
          <a:p>
            <a:r>
              <a:rPr lang="en-US" sz="1800" dirty="0"/>
              <a:t>The time spent over tendering change can also be reduced by facilitating payments via e-wallet.</a:t>
            </a:r>
          </a:p>
        </p:txBody>
      </p:sp>
      <p:sp>
        <p:nvSpPr>
          <p:cNvPr id="3" name="Title 2"/>
          <p:cNvSpPr>
            <a:spLocks noGrp="1"/>
          </p:cNvSpPr>
          <p:nvPr>
            <p:ph type="title"/>
          </p:nvPr>
        </p:nvSpPr>
        <p:spPr/>
        <p:txBody>
          <a:bodyPr/>
          <a:lstStyle/>
          <a:p>
            <a:r>
              <a:rPr lang="en-IN" dirty="0"/>
              <a:t>INTRODUCTION</a:t>
            </a:r>
            <a:endParaRPr lang="en-US" dirty="0"/>
          </a:p>
        </p:txBody>
      </p:sp>
      <p:sp>
        <p:nvSpPr>
          <p:cNvPr id="4" name="Footer Placeholder 3">
            <a:extLst>
              <a:ext uri="{FF2B5EF4-FFF2-40B4-BE49-F238E27FC236}">
                <a16:creationId xmlns:a16="http://schemas.microsoft.com/office/drawing/2014/main" xmlns="" id="{F1B2DB6D-45F6-527D-9B29-B81173559EAE}"/>
              </a:ext>
            </a:extLst>
          </p:cNvPr>
          <p:cNvSpPr>
            <a:spLocks noGrp="1"/>
          </p:cNvSpPr>
          <p:nvPr>
            <p:ph type="ftr" sz="quarter" idx="16"/>
          </p:nvPr>
        </p:nvSpPr>
        <p:spPr>
          <a:xfrm>
            <a:off x="2133600" y="6203667"/>
            <a:ext cx="4526632" cy="384048"/>
          </a:xfrm>
        </p:spPr>
        <p:txBody>
          <a:bodyPr/>
          <a:lstStyle/>
          <a:p>
            <a:r>
              <a:rPr lang="en-US" dirty="0"/>
              <a:t>Canteen Queue Management - 3rd year, 2nd </a:t>
            </a:r>
            <a:r>
              <a:rPr lang="en-US" dirty="0" err="1"/>
              <a:t>sem</a:t>
            </a:r>
            <a:r>
              <a:rPr lang="en-US" dirty="0"/>
              <a:t> - Mini Project</a:t>
            </a:r>
          </a:p>
        </p:txBody>
      </p:sp>
      <p:pic>
        <p:nvPicPr>
          <p:cNvPr id="6" name="Picture 5" descr="vignana logo1">
            <a:extLst>
              <a:ext uri="{FF2B5EF4-FFF2-40B4-BE49-F238E27FC236}">
                <a16:creationId xmlns:a16="http://schemas.microsoft.com/office/drawing/2014/main" xmlns="" id="{330ECB5D-F761-508B-8A02-2DC3E9B5DB75}"/>
              </a:ext>
            </a:extLst>
          </p:cNvPr>
          <p:cNvPicPr/>
          <p:nvPr/>
        </p:nvPicPr>
        <p:blipFill>
          <a:blip r:embed="rId2" cstate="print"/>
          <a:srcRect/>
          <a:stretch>
            <a:fillRect/>
          </a:stretch>
        </p:blipFill>
        <p:spPr bwMode="auto">
          <a:xfrm>
            <a:off x="11083" y="31356"/>
            <a:ext cx="660722" cy="556473"/>
          </a:xfrm>
          <a:prstGeom prst="rect">
            <a:avLst/>
          </a:prstGeom>
          <a:noFill/>
          <a:ln w="9525">
            <a:noFill/>
            <a:miter lim="800000"/>
            <a:headEnd/>
            <a:tailEnd/>
          </a:ln>
        </p:spPr>
      </p:pic>
      <p:sp>
        <p:nvSpPr>
          <p:cNvPr id="7" name="TextBox 6">
            <a:extLst>
              <a:ext uri="{FF2B5EF4-FFF2-40B4-BE49-F238E27FC236}">
                <a16:creationId xmlns:a16="http://schemas.microsoft.com/office/drawing/2014/main" xmlns="" id="{D4A0878A-B453-E7E1-C2D7-836E44F7A881}"/>
              </a:ext>
            </a:extLst>
          </p:cNvPr>
          <p:cNvSpPr txBox="1"/>
          <p:nvPr/>
        </p:nvSpPr>
        <p:spPr>
          <a:xfrm>
            <a:off x="785786" y="214290"/>
            <a:ext cx="8276251" cy="584775"/>
          </a:xfrm>
          <a:prstGeom prst="rect">
            <a:avLst/>
          </a:prstGeom>
          <a:noFill/>
        </p:spPr>
        <p:txBody>
          <a:bodyPr wrap="square" rtlCol="0">
            <a:spAutoFit/>
          </a:bodyPr>
          <a:lstStyle/>
          <a:p>
            <a:pPr algn="ctr">
              <a:buClr>
                <a:srgbClr val="000000"/>
              </a:buClr>
              <a:buFont typeface="Arial"/>
              <a:buNone/>
            </a:pPr>
            <a:r>
              <a:rPr lang="en-IN" b="1" kern="0" dirty="0">
                <a:solidFill>
                  <a:schemeClr val="bg2">
                    <a:lumMod val="75000"/>
                  </a:schemeClr>
                </a:solidFill>
                <a:latin typeface="Arial"/>
                <a:cs typeface="Arial"/>
                <a:sym typeface="Arial"/>
              </a:rPr>
              <a:t>VNR Vignana Jyothi Institute Of Engineering and Technology</a:t>
            </a:r>
          </a:p>
          <a:p>
            <a:pPr algn="ctr">
              <a:buClr>
                <a:srgbClr val="000000"/>
              </a:buClr>
              <a:buFont typeface="Arial"/>
              <a:buNone/>
            </a:pPr>
            <a:r>
              <a:rPr lang="en-IN" sz="1400" b="1" kern="0" dirty="0">
                <a:solidFill>
                  <a:srgbClr val="000000"/>
                </a:solidFill>
                <a:latin typeface="Arial"/>
                <a:cs typeface="Arial"/>
                <a:sym typeface="Arial"/>
              </a:rPr>
              <a:t>Computer Science &amp; Engineering Department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roject8.png"/>
          <p:cNvPicPr>
            <a:picLocks noGrp="1" noChangeAspect="1"/>
          </p:cNvPicPr>
          <p:nvPr>
            <p:ph idx="1"/>
          </p:nvPr>
        </p:nvPicPr>
        <p:blipFill>
          <a:blip r:embed="rId2"/>
          <a:stretch>
            <a:fillRect/>
          </a:stretch>
        </p:blipFill>
        <p:spPr>
          <a:xfrm>
            <a:off x="457200" y="2018107"/>
            <a:ext cx="8229600" cy="3583785"/>
          </a:xfrm>
        </p:spPr>
      </p:pic>
      <p:sp>
        <p:nvSpPr>
          <p:cNvPr id="3" name="Footer Placeholder 2"/>
          <p:cNvSpPr>
            <a:spLocks noGrp="1"/>
          </p:cNvSpPr>
          <p:nvPr>
            <p:ph type="ftr" sz="quarter" idx="16"/>
          </p:nvPr>
        </p:nvSpPr>
        <p:spPr/>
        <p:txBody>
          <a:bodyPr/>
          <a:lstStyle/>
          <a:p>
            <a:r>
              <a:rPr lang="en-US" smtClean="0"/>
              <a:t>Canteen Queue Management - 3rd year, 2nd sem - Mini Project</a:t>
            </a:r>
            <a:endParaRPr lang="en-US"/>
          </a:p>
        </p:txBody>
      </p:sp>
      <p:sp>
        <p:nvSpPr>
          <p:cNvPr id="4" name="Title 3"/>
          <p:cNvSpPr>
            <a:spLocks noGrp="1"/>
          </p:cNvSpPr>
          <p:nvPr>
            <p:ph type="title"/>
          </p:nvPr>
        </p:nvSpPr>
        <p:spPr/>
        <p:txBody>
          <a:bodyPr/>
          <a:lstStyle/>
          <a:p>
            <a:r>
              <a:rPr lang="en-IN" dirty="0" smtClean="0"/>
              <a:t>Authentication using Firebase</a:t>
            </a: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algn="ctr">
              <a:buNone/>
            </a:pPr>
            <a:endParaRPr lang="en-IN" sz="5400" dirty="0"/>
          </a:p>
          <a:p>
            <a:pPr algn="ctr">
              <a:buNone/>
            </a:pPr>
            <a:endParaRPr lang="en-IN" sz="5400" dirty="0"/>
          </a:p>
          <a:p>
            <a:pPr algn="ctr">
              <a:buNone/>
            </a:pPr>
            <a:r>
              <a:rPr lang="en-IN" sz="5400" dirty="0"/>
              <a:t>THANK YOU</a:t>
            </a:r>
            <a:endParaRPr lang="en-US" sz="5400" dirty="0"/>
          </a:p>
        </p:txBody>
      </p:sp>
      <p:sp>
        <p:nvSpPr>
          <p:cNvPr id="3" name="Footer Placeholder 2">
            <a:extLst>
              <a:ext uri="{FF2B5EF4-FFF2-40B4-BE49-F238E27FC236}">
                <a16:creationId xmlns:a16="http://schemas.microsoft.com/office/drawing/2014/main" xmlns="" id="{EDD315EA-7081-9DC0-DDF2-05189A494C1D}"/>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600" dirty="0"/>
              <a:t>In Canteen Management System we offer the canteen facility within the college campus. This process helps reduce the service time, long queues and avoids delayed orders. Normally, people need to go the canteen and order food and sit up for an extended time in an exceedingly queue for the order. But using this application you will order your food by just following a uncomplicated process. All the workers, teaching/non-teaching staff, Students can order their food without actually visiting the canteen and need not wait within the queue for an extended time.</a:t>
            </a:r>
          </a:p>
          <a:p>
            <a:r>
              <a:rPr lang="en-US" sz="1600" dirty="0"/>
              <a:t> Students can save time by ordering their food using this application. As students have limited time for his or her lunch and there are lot many students in canteen looking ahead to their orders they'll simply place order sitting within the class room and later get their order. They’ll also make payment online. As you've got logged in with your user-name and password, visit any tab and order your food . you will receive a token for that order. And while receiving you order just show the token and take your order directly at the serving counter need not wait at coupon counter.</a:t>
            </a:r>
          </a:p>
        </p:txBody>
      </p:sp>
      <p:sp>
        <p:nvSpPr>
          <p:cNvPr id="3" name="Title 2"/>
          <p:cNvSpPr>
            <a:spLocks noGrp="1"/>
          </p:cNvSpPr>
          <p:nvPr>
            <p:ph type="title"/>
          </p:nvPr>
        </p:nvSpPr>
        <p:spPr/>
        <p:txBody>
          <a:bodyPr/>
          <a:lstStyle/>
          <a:p>
            <a:r>
              <a:rPr lang="en-IN" dirty="0"/>
              <a:t>Abstract</a:t>
            </a:r>
            <a:endParaRPr lang="en-US" dirty="0"/>
          </a:p>
        </p:txBody>
      </p:sp>
      <p:sp>
        <p:nvSpPr>
          <p:cNvPr id="4" name="Footer Placeholder 3">
            <a:extLst>
              <a:ext uri="{FF2B5EF4-FFF2-40B4-BE49-F238E27FC236}">
                <a16:creationId xmlns:a16="http://schemas.microsoft.com/office/drawing/2014/main" xmlns="" id="{58997611-A08A-F178-FC23-D229BF2FFA4B}"/>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IN" dirty="0"/>
              <a:t>The existing system is a cash and paper based system. The payment and process takes a lot of time as the customer has to pay the exact amount and wait for the change.</a:t>
            </a:r>
          </a:p>
          <a:p>
            <a:r>
              <a:rPr lang="en-IN" dirty="0"/>
              <a:t>The paper token is provided to the customer which should be shown at the serving counter.</a:t>
            </a:r>
            <a:endParaRPr lang="en-US" dirty="0"/>
          </a:p>
        </p:txBody>
      </p:sp>
      <p:sp>
        <p:nvSpPr>
          <p:cNvPr id="3" name="Title 2"/>
          <p:cNvSpPr>
            <a:spLocks noGrp="1"/>
          </p:cNvSpPr>
          <p:nvPr>
            <p:ph type="title"/>
          </p:nvPr>
        </p:nvSpPr>
        <p:spPr/>
        <p:txBody>
          <a:bodyPr/>
          <a:lstStyle/>
          <a:p>
            <a:r>
              <a:rPr lang="en-IN" dirty="0"/>
              <a:t>Existing System</a:t>
            </a:r>
            <a:endParaRPr lang="en-US" dirty="0"/>
          </a:p>
        </p:txBody>
      </p:sp>
      <p:sp>
        <p:nvSpPr>
          <p:cNvPr id="4" name="Footer Placeholder 3">
            <a:extLst>
              <a:ext uri="{FF2B5EF4-FFF2-40B4-BE49-F238E27FC236}">
                <a16:creationId xmlns:a16="http://schemas.microsoft.com/office/drawing/2014/main" xmlns="" id="{D7083C34-ACB1-7B7E-D7EA-4FC111079EAE}"/>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IN" dirty="0"/>
              <a:t>Huge crowd at the token counter and the serving counter.</a:t>
            </a:r>
          </a:p>
          <a:p>
            <a:r>
              <a:rPr lang="en-IN" dirty="0"/>
              <a:t>Ample amount of time is </a:t>
            </a:r>
          </a:p>
          <a:p>
            <a:pPr>
              <a:buNone/>
            </a:pPr>
            <a:r>
              <a:rPr lang="en-IN" dirty="0"/>
              <a:t>   wasted.</a:t>
            </a:r>
          </a:p>
          <a:p>
            <a:r>
              <a:rPr lang="en-IN" dirty="0"/>
              <a:t>Difficulty in paying with</a:t>
            </a:r>
          </a:p>
          <a:p>
            <a:pPr>
              <a:buNone/>
            </a:pPr>
            <a:r>
              <a:rPr lang="en-IN" dirty="0"/>
              <a:t>   cash due to crowd.</a:t>
            </a:r>
          </a:p>
          <a:p>
            <a:endParaRPr lang="en-IN" dirty="0"/>
          </a:p>
          <a:p>
            <a:endParaRPr lang="en-US" dirty="0"/>
          </a:p>
        </p:txBody>
      </p:sp>
      <p:sp>
        <p:nvSpPr>
          <p:cNvPr id="3" name="Title 2"/>
          <p:cNvSpPr>
            <a:spLocks noGrp="1"/>
          </p:cNvSpPr>
          <p:nvPr>
            <p:ph type="title"/>
          </p:nvPr>
        </p:nvSpPr>
        <p:spPr/>
        <p:txBody>
          <a:bodyPr/>
          <a:lstStyle/>
          <a:p>
            <a:r>
              <a:rPr lang="en-IN" dirty="0"/>
              <a:t>Drawbacks of Existing system</a:t>
            </a:r>
            <a:endParaRPr lang="en-US" dirty="0"/>
          </a:p>
        </p:txBody>
      </p:sp>
      <p:pic>
        <p:nvPicPr>
          <p:cNvPr id="4" name="Picture 3" descr="IMG-0638.jpg"/>
          <p:cNvPicPr>
            <a:picLocks noChangeAspect="1"/>
          </p:cNvPicPr>
          <p:nvPr/>
        </p:nvPicPr>
        <p:blipFill>
          <a:blip r:embed="rId2" cstate="print"/>
          <a:stretch>
            <a:fillRect/>
          </a:stretch>
        </p:blipFill>
        <p:spPr>
          <a:xfrm rot="5400000">
            <a:off x="4536282" y="2321710"/>
            <a:ext cx="4393395" cy="3893331"/>
          </a:xfrm>
          <a:prstGeom prst="rect">
            <a:avLst/>
          </a:prstGeom>
        </p:spPr>
      </p:pic>
      <p:sp>
        <p:nvSpPr>
          <p:cNvPr id="5" name="Footer Placeholder 4">
            <a:extLst>
              <a:ext uri="{FF2B5EF4-FFF2-40B4-BE49-F238E27FC236}">
                <a16:creationId xmlns:a16="http://schemas.microsoft.com/office/drawing/2014/main" xmlns="" id="{046D44F9-0E7A-19DF-32D8-ED2338266339}"/>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800" dirty="0"/>
              <a:t>This system is generally advantageous for avoiding spending time waiting in the queue by posting orders directly to the kitchen without delay and also by scheduling orders ahead of time. </a:t>
            </a:r>
          </a:p>
          <a:p>
            <a:r>
              <a:rPr lang="en-US" sz="1800" dirty="0"/>
              <a:t>It saves time and also the technique dealing with is easy.</a:t>
            </a:r>
          </a:p>
          <a:p>
            <a:r>
              <a:rPr lang="en-US" sz="1800" dirty="0"/>
              <a:t> The proposed Canteen Management System is an adept solution for chaos at college canteens.</a:t>
            </a:r>
          </a:p>
          <a:p>
            <a:r>
              <a:rPr lang="en-US" sz="1800" dirty="0"/>
              <a:t> Highlights of cloud for example auto-scaling, load adjusting and pay as you go improve the working of the system and to some extent unravel the motivation behind the proposed system.</a:t>
            </a:r>
          </a:p>
        </p:txBody>
      </p:sp>
      <p:sp>
        <p:nvSpPr>
          <p:cNvPr id="3" name="Title 2"/>
          <p:cNvSpPr>
            <a:spLocks noGrp="1"/>
          </p:cNvSpPr>
          <p:nvPr>
            <p:ph type="title"/>
          </p:nvPr>
        </p:nvSpPr>
        <p:spPr/>
        <p:txBody>
          <a:bodyPr/>
          <a:lstStyle/>
          <a:p>
            <a:r>
              <a:rPr lang="en-IN" dirty="0"/>
              <a:t>Proposed system</a:t>
            </a:r>
            <a:endParaRPr lang="en-US" dirty="0"/>
          </a:p>
        </p:txBody>
      </p:sp>
      <p:sp>
        <p:nvSpPr>
          <p:cNvPr id="4" name="Footer Placeholder 3">
            <a:extLst>
              <a:ext uri="{FF2B5EF4-FFF2-40B4-BE49-F238E27FC236}">
                <a16:creationId xmlns:a16="http://schemas.microsoft.com/office/drawing/2014/main" xmlns="" id="{21A78AA9-264C-8FB2-D70A-29C70F9A10F9}"/>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800" dirty="0"/>
              <a:t>To manage the details of Canteen, Students, Item, Stock.</a:t>
            </a:r>
          </a:p>
          <a:p>
            <a:r>
              <a:rPr lang="en-US" sz="1800" dirty="0"/>
              <a:t> To build an application program to reduce the manual work for managing the Canteen, Students, Customer, Item. It tracks all the details about the Item, Stock, Sales.</a:t>
            </a:r>
          </a:p>
          <a:p>
            <a:r>
              <a:rPr lang="en-US" sz="1800" dirty="0"/>
              <a:t>To Provide the searching facilities based on various factors such as Item, Stock, Sales.</a:t>
            </a:r>
          </a:p>
          <a:p>
            <a:r>
              <a:rPr lang="en-US" sz="1800" dirty="0"/>
              <a:t>To Manage the information of Canteen, Stocks &amp; also Students. </a:t>
            </a:r>
          </a:p>
          <a:p>
            <a:r>
              <a:rPr lang="en-US" sz="1800" dirty="0"/>
              <a:t>Editing, adding and updating of Records is improved which results in proper resource management of Canteen data.</a:t>
            </a:r>
          </a:p>
          <a:p>
            <a:r>
              <a:rPr lang="en-US" sz="1800" dirty="0"/>
              <a:t> Integration of all records of Sales.</a:t>
            </a:r>
          </a:p>
        </p:txBody>
      </p:sp>
      <p:sp>
        <p:nvSpPr>
          <p:cNvPr id="3" name="Title 2"/>
          <p:cNvSpPr>
            <a:spLocks noGrp="1"/>
          </p:cNvSpPr>
          <p:nvPr>
            <p:ph type="title"/>
          </p:nvPr>
        </p:nvSpPr>
        <p:spPr/>
        <p:txBody>
          <a:bodyPr/>
          <a:lstStyle/>
          <a:p>
            <a:r>
              <a:rPr lang="en-IN" dirty="0"/>
              <a:t>Objectives and Functionalities</a:t>
            </a:r>
            <a:endParaRPr lang="en-US" dirty="0"/>
          </a:p>
        </p:txBody>
      </p:sp>
      <p:sp>
        <p:nvSpPr>
          <p:cNvPr id="4" name="Footer Placeholder 3">
            <a:extLst>
              <a:ext uri="{FF2B5EF4-FFF2-40B4-BE49-F238E27FC236}">
                <a16:creationId xmlns:a16="http://schemas.microsoft.com/office/drawing/2014/main" xmlns="" id="{8B1C7A3C-A603-7A13-0806-DAC67D9916EE}"/>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a:t>4</a:t>
            </a:r>
            <a:r>
              <a:rPr lang="en-IN"/>
              <a:t> </a:t>
            </a:r>
            <a:r>
              <a:rPr lang="en-IN" dirty="0"/>
              <a:t>GB RAM</a:t>
            </a:r>
          </a:p>
          <a:p>
            <a:r>
              <a:rPr lang="en-IN" dirty="0"/>
              <a:t>64 bit Operating system</a:t>
            </a:r>
          </a:p>
          <a:p>
            <a:r>
              <a:rPr lang="en-IN" dirty="0"/>
              <a:t>Web Technology – Angular, </a:t>
            </a:r>
            <a:r>
              <a:rPr lang="en-IN" dirty="0" err="1"/>
              <a:t>NodeJS</a:t>
            </a:r>
            <a:endParaRPr lang="en-IN" dirty="0"/>
          </a:p>
          <a:p>
            <a:r>
              <a:rPr lang="en-IN" dirty="0"/>
              <a:t>Database – MySQL</a:t>
            </a:r>
          </a:p>
          <a:p>
            <a:endParaRPr lang="en-US" dirty="0"/>
          </a:p>
        </p:txBody>
      </p:sp>
      <p:sp>
        <p:nvSpPr>
          <p:cNvPr id="3" name="Title 2"/>
          <p:cNvSpPr>
            <a:spLocks noGrp="1"/>
          </p:cNvSpPr>
          <p:nvPr>
            <p:ph type="title"/>
          </p:nvPr>
        </p:nvSpPr>
        <p:spPr/>
        <p:txBody>
          <a:bodyPr/>
          <a:lstStyle/>
          <a:p>
            <a:r>
              <a:rPr lang="en-IN" dirty="0"/>
              <a:t>System Requirements</a:t>
            </a:r>
            <a:endParaRPr lang="en-US" dirty="0"/>
          </a:p>
        </p:txBody>
      </p:sp>
      <p:sp>
        <p:nvSpPr>
          <p:cNvPr id="4" name="Footer Placeholder 3">
            <a:extLst>
              <a:ext uri="{FF2B5EF4-FFF2-40B4-BE49-F238E27FC236}">
                <a16:creationId xmlns:a16="http://schemas.microsoft.com/office/drawing/2014/main" xmlns="" id="{5F74E30F-3BCE-CEA6-18A7-B21E3142670F}"/>
              </a:ext>
            </a:extLst>
          </p:cNvPr>
          <p:cNvSpPr>
            <a:spLocks noGrp="1"/>
          </p:cNvSpPr>
          <p:nvPr>
            <p:ph type="ftr" sz="quarter" idx="16"/>
          </p:nvPr>
        </p:nvSpPr>
        <p:spPr/>
        <p:txBody>
          <a:bodyPr/>
          <a:lstStyle/>
          <a:p>
            <a:r>
              <a:rPr lang="en-US"/>
              <a:t>Canteen Queue Management - 3rd year, 2nd sem - Mini Project</a:t>
            </a:r>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themeOverride>
</file>

<file path=docProps/app.xml><?xml version="1.0" encoding="utf-8"?>
<Properties xmlns="http://schemas.openxmlformats.org/officeDocument/2006/extended-properties" xmlns:vt="http://schemas.openxmlformats.org/officeDocument/2006/docPropsVTypes">
  <Template/>
  <TotalTime>418</TotalTime>
  <Words>1602</Words>
  <Application>Microsoft Office PowerPoint</Application>
  <PresentationFormat>On-screen Show (4:3)</PresentationFormat>
  <Paragraphs>167</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Paper</vt:lpstr>
      <vt:lpstr>CANTEEN QUEUE MANAGEMENT (MINI PROJECT)</vt:lpstr>
      <vt:lpstr>                                                         AGENDA </vt:lpstr>
      <vt:lpstr>INTRODUCTION</vt:lpstr>
      <vt:lpstr>Abstract</vt:lpstr>
      <vt:lpstr>Existing System</vt:lpstr>
      <vt:lpstr>Drawbacks of Existing system</vt:lpstr>
      <vt:lpstr>Proposed system</vt:lpstr>
      <vt:lpstr>Objectives and Functionalities</vt:lpstr>
      <vt:lpstr>System Requirements</vt:lpstr>
      <vt:lpstr>LITERATURE</vt:lpstr>
      <vt:lpstr>Slide 11</vt:lpstr>
      <vt:lpstr>Slide 12</vt:lpstr>
      <vt:lpstr>Slide 13</vt:lpstr>
      <vt:lpstr>WORKFLOW</vt:lpstr>
      <vt:lpstr>Sequence diagram for placing orders </vt:lpstr>
      <vt:lpstr>Sequence diagram for managing orders and products by admin</vt:lpstr>
      <vt:lpstr>Class  diagram for login process</vt:lpstr>
      <vt:lpstr>Use case diagram </vt:lpstr>
      <vt:lpstr>Activity diagram</vt:lpstr>
      <vt:lpstr>SIGN UP PAGE</vt:lpstr>
      <vt:lpstr>Authentication using Google and Email</vt:lpstr>
      <vt:lpstr>HOME PAGE- Displaying Menu</vt:lpstr>
      <vt:lpstr>Slide 23</vt:lpstr>
      <vt:lpstr>Add items to your Cart</vt:lpstr>
      <vt:lpstr>Payment</vt:lpstr>
      <vt:lpstr>Enter details and pay</vt:lpstr>
      <vt:lpstr>Receipt to mail after successful payment</vt:lpstr>
      <vt:lpstr>Admin adding products and managing stocks</vt:lpstr>
      <vt:lpstr>DATABASE</vt:lpstr>
      <vt:lpstr>Authentication using Firebase</vt:lpstr>
      <vt:lpstr>Slide 31</vt:lpstr>
    </vt:vector>
  </TitlesOfParts>
  <Company>HP</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CANTEEN QUEUE MANAGEMENT (MINI PROJECT)</dc:title>
  <dc:creator>sankeerthana</dc:creator>
  <cp:lastModifiedBy>sankeerthana</cp:lastModifiedBy>
  <cp:revision>42</cp:revision>
  <dcterms:created xsi:type="dcterms:W3CDTF">2022-05-27T04:46:02Z</dcterms:created>
  <dcterms:modified xsi:type="dcterms:W3CDTF">2022-09-07T07:15:41Z</dcterms:modified>
</cp:coreProperties>
</file>

<file path=docProps/thumbnail.jpeg>
</file>